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" ContentType="image/tif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0"/>
  </p:notesMasterIdLst>
  <p:sldIdLst>
    <p:sldId id="256" r:id="rId2"/>
    <p:sldId id="257" r:id="rId3"/>
    <p:sldId id="305" r:id="rId4"/>
    <p:sldId id="307" r:id="rId5"/>
    <p:sldId id="309" r:id="rId6"/>
    <p:sldId id="311" r:id="rId7"/>
    <p:sldId id="312" r:id="rId8"/>
    <p:sldId id="313" r:id="rId9"/>
    <p:sldId id="319" r:id="rId10"/>
    <p:sldId id="316" r:id="rId11"/>
    <p:sldId id="320" r:id="rId12"/>
    <p:sldId id="295" r:id="rId13"/>
    <p:sldId id="300" r:id="rId14"/>
    <p:sldId id="322" r:id="rId15"/>
    <p:sldId id="302" r:id="rId16"/>
    <p:sldId id="298" r:id="rId17"/>
    <p:sldId id="303" r:id="rId18"/>
    <p:sldId id="296" r:id="rId19"/>
    <p:sldId id="273" r:id="rId20"/>
    <p:sldId id="301" r:id="rId21"/>
    <p:sldId id="297" r:id="rId22"/>
    <p:sldId id="321" r:id="rId23"/>
    <p:sldId id="285" r:id="rId24"/>
    <p:sldId id="286" r:id="rId25"/>
    <p:sldId id="304" r:id="rId26"/>
    <p:sldId id="323" r:id="rId27"/>
    <p:sldId id="324" r:id="rId28"/>
    <p:sldId id="291" r:id="rId29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2344796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1pPr>
    <a:lvl2pPr marL="0" marR="0" indent="1172398" algn="l" defTabSz="2344796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2pPr>
    <a:lvl3pPr marL="0" marR="0" indent="2344796" algn="l" defTabSz="2344796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3pPr>
    <a:lvl4pPr marL="0" marR="0" indent="3517193" algn="l" defTabSz="2344796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4pPr>
    <a:lvl5pPr marL="0" marR="0" indent="4689592" algn="l" defTabSz="2344796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5pPr>
    <a:lvl6pPr marL="0" marR="0" indent="5861989" algn="l" defTabSz="2344796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6pPr>
    <a:lvl7pPr marL="0" marR="0" indent="7034387" algn="l" defTabSz="2344796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7pPr>
    <a:lvl8pPr marL="0" marR="0" indent="8206785" algn="l" defTabSz="2344796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8pPr>
    <a:lvl9pPr marL="0" marR="0" indent="9379184" algn="l" defTabSz="2344796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9pPr>
  </p:defaultTextStyle>
  <p:extLst>
    <p:ext uri="{EFAFB233-063F-42B5-8137-9DF3F51BA10A}">
      <p15:sldGuideLst xmlns:p15="http://schemas.microsoft.com/office/powerpoint/2012/main">
        <p15:guide id="1" orient="horz" pos="4320">
          <p15:clr>
            <a:srgbClr val="A4A3A4"/>
          </p15:clr>
        </p15:guide>
        <p15:guide id="2" pos="76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/>
      <a:tcStyle>
        <a:tcBdr/>
        <a:fill>
          <a:solidFill>
            <a:srgbClr val="E8ECF4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/>
      <a:tcStyle>
        <a:tcBdr/>
        <a:fill>
          <a:solidFill>
            <a:srgbClr val="EFF3E9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/>
      <a:tcStyle>
        <a:tcBdr/>
        <a:fill>
          <a:solidFill>
            <a:srgbClr val="FDEE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39" autoAdjust="0"/>
    <p:restoredTop sz="82752" autoAdjust="0"/>
  </p:normalViewPr>
  <p:slideViewPr>
    <p:cSldViewPr>
      <p:cViewPr varScale="1">
        <p:scale>
          <a:sx n="38" d="100"/>
          <a:sy n="38" d="100"/>
        </p:scale>
        <p:origin x="1400" y="184"/>
      </p:cViewPr>
      <p:guideLst>
        <p:guide orient="horz" pos="4320"/>
        <p:guide pos="76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7" name="Shape 13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45281936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2344796" latinLnBrk="0">
      <a:defRPr sz="3100">
        <a:latin typeface="+mj-lt"/>
        <a:ea typeface="+mj-ea"/>
        <a:cs typeface="+mj-cs"/>
        <a:sym typeface="Calibri"/>
      </a:defRPr>
    </a:lvl1pPr>
    <a:lvl2pPr indent="228600" defTabSz="2344796" latinLnBrk="0">
      <a:defRPr sz="3100">
        <a:latin typeface="+mj-lt"/>
        <a:ea typeface="+mj-ea"/>
        <a:cs typeface="+mj-cs"/>
        <a:sym typeface="Calibri"/>
      </a:defRPr>
    </a:lvl2pPr>
    <a:lvl3pPr indent="457200" defTabSz="2344796" latinLnBrk="0">
      <a:defRPr sz="3100">
        <a:latin typeface="+mj-lt"/>
        <a:ea typeface="+mj-ea"/>
        <a:cs typeface="+mj-cs"/>
        <a:sym typeface="Calibri"/>
      </a:defRPr>
    </a:lvl3pPr>
    <a:lvl4pPr indent="685800" defTabSz="2344796" latinLnBrk="0">
      <a:defRPr sz="3100">
        <a:latin typeface="+mj-lt"/>
        <a:ea typeface="+mj-ea"/>
        <a:cs typeface="+mj-cs"/>
        <a:sym typeface="Calibri"/>
      </a:defRPr>
    </a:lvl4pPr>
    <a:lvl5pPr indent="914400" defTabSz="2344796" latinLnBrk="0">
      <a:defRPr sz="3100">
        <a:latin typeface="+mj-lt"/>
        <a:ea typeface="+mj-ea"/>
        <a:cs typeface="+mj-cs"/>
        <a:sym typeface="Calibri"/>
      </a:defRPr>
    </a:lvl5pPr>
    <a:lvl6pPr indent="1143000" defTabSz="2344796" latinLnBrk="0">
      <a:defRPr sz="3100">
        <a:latin typeface="+mj-lt"/>
        <a:ea typeface="+mj-ea"/>
        <a:cs typeface="+mj-cs"/>
        <a:sym typeface="Calibri"/>
      </a:defRPr>
    </a:lvl6pPr>
    <a:lvl7pPr indent="1371600" defTabSz="2344796" latinLnBrk="0">
      <a:defRPr sz="3100">
        <a:latin typeface="+mj-lt"/>
        <a:ea typeface="+mj-ea"/>
        <a:cs typeface="+mj-cs"/>
        <a:sym typeface="Calibri"/>
      </a:defRPr>
    </a:lvl7pPr>
    <a:lvl8pPr indent="1600200" defTabSz="2344796" latinLnBrk="0">
      <a:defRPr sz="3100">
        <a:latin typeface="+mj-lt"/>
        <a:ea typeface="+mj-ea"/>
        <a:cs typeface="+mj-cs"/>
        <a:sym typeface="Calibri"/>
      </a:defRPr>
    </a:lvl8pPr>
    <a:lvl9pPr indent="1828800" defTabSz="2344796" latinLnBrk="0">
      <a:defRPr sz="3100">
        <a:latin typeface="+mj-lt"/>
        <a:ea typeface="+mj-ea"/>
        <a:cs typeface="+mj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484055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234479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TW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We give some choices to </a:t>
            </a:r>
            <a:r>
              <a:rPr lang="en-US" altLang="zh-TW" sz="3200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choose,so</a:t>
            </a:r>
            <a:r>
              <a:rPr lang="en-US" altLang="zh-TW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that</a:t>
            </a:r>
          </a:p>
          <a:p>
            <a:pPr marL="0" marR="0" indent="0" algn="l" defTabSz="234479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TW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</a:t>
            </a:r>
            <a:r>
              <a:rPr kumimoji="0" lang="en-US" altLang="zh-TW" sz="3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sym typeface="Calibri"/>
              </a:rPr>
              <a:t>ivilian</a:t>
            </a:r>
            <a:r>
              <a:rPr kumimoji="0" lang="en-US" altLang="zh-TW" sz="3200" b="1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sym typeface="Calibri"/>
              </a:rPr>
              <a:t> can notice more effectively</a:t>
            </a:r>
            <a:endParaRPr kumimoji="0" lang="zh-TW" altLang="en-US" sz="32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軟正黑體" panose="020B0604030504040204" pitchFamily="34" charset="-120"/>
              <a:ea typeface="微軟正黑體" panose="020B0604030504040204" pitchFamily="34" charset="-12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572569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692905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上傳到資料庫 可手動更改楚里狀況</a:t>
            </a:r>
            <a:endParaRPr lang="en-US" altLang="zh-TW" dirty="0"/>
          </a:p>
          <a:p>
            <a:r>
              <a:rPr lang="en-US" altLang="zh-TW" dirty="0"/>
              <a:t>User</a:t>
            </a:r>
            <a:r>
              <a:rPr lang="en-US" altLang="zh-TW" baseline="0" dirty="0"/>
              <a:t> to organ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212681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Organ to user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944312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234479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離</a:t>
            </a:r>
            <a:r>
              <a:rPr lang="en-US" altLang="zh-TW" dirty="0"/>
              <a:t>user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05922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021619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226886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回復功能</a:t>
            </a:r>
          </a:p>
        </p:txBody>
      </p:sp>
    </p:spTree>
    <p:extLst>
      <p:ext uri="{BB962C8B-B14F-4D97-AF65-F5344CB8AC3E}">
        <p14:creationId xmlns:p14="http://schemas.microsoft.com/office/powerpoint/2010/main" val="31959146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1309811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744163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752533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1" name="Shape 15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適地性基於位置的服務</a:t>
            </a:r>
          </a:p>
          <a:p>
            <a:r>
              <a:t>最大的不同ANIMAP基於位置，一般基於帳號</a:t>
            </a:r>
          </a:p>
        </p:txBody>
      </p:sp>
    </p:spTree>
    <p:extLst>
      <p:ext uri="{BB962C8B-B14F-4D97-AF65-F5344CB8AC3E}">
        <p14:creationId xmlns:p14="http://schemas.microsoft.com/office/powerpoint/2010/main" val="9317599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3" name="Shape 16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適地性基於位置的服務</a:t>
            </a:r>
          </a:p>
          <a:p>
            <a:r>
              <a:t>最大的不同ANIMAP基於位置，一般基於帳號</a:t>
            </a:r>
          </a:p>
        </p:txBody>
      </p:sp>
    </p:spTree>
    <p:extLst>
      <p:ext uri="{BB962C8B-B14F-4D97-AF65-F5344CB8AC3E}">
        <p14:creationId xmlns:p14="http://schemas.microsoft.com/office/powerpoint/2010/main" val="17141490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 sz="5400">
                <a:latin typeface="微軟正黑體"/>
                <a:ea typeface="微軟正黑體"/>
                <a:cs typeface="微軟正黑體"/>
                <a:sym typeface="微軟正黑體"/>
              </a:defRPr>
            </a:pPr>
            <a:r>
              <a:rPr lang="en-US" altLang="zh-TW" dirty="0"/>
              <a:t>1.</a:t>
            </a:r>
            <a:r>
              <a:rPr lang="en-US" altLang="zh-TW" sz="3200" dirty="0">
                <a:latin typeface="微軟正黑體"/>
                <a:ea typeface="微軟正黑體"/>
                <a:cs typeface="微軟正黑體"/>
              </a:rPr>
              <a:t> Traditional website presents a lot</a:t>
            </a:r>
          </a:p>
          <a:p>
            <a:pPr>
              <a:defRPr sz="5400">
                <a:latin typeface="微軟正黑體"/>
                <a:ea typeface="微軟正黑體"/>
                <a:cs typeface="微軟正黑體"/>
                <a:sym typeface="微軟正黑體"/>
              </a:defRPr>
            </a:pPr>
            <a:r>
              <a:rPr lang="en-US" altLang="zh-TW" sz="3200" dirty="0">
                <a:latin typeface="微軟正黑體"/>
                <a:ea typeface="微軟正黑體"/>
                <a:cs typeface="微軟正黑體"/>
              </a:rPr>
              <a:t>of friends’ </a:t>
            </a:r>
            <a:r>
              <a:rPr lang="en-US" altLang="zh-TW" sz="3200" dirty="0" err="1">
                <a:latin typeface="微軟正黑體"/>
                <a:ea typeface="微軟正黑體"/>
                <a:cs typeface="微軟正黑體"/>
              </a:rPr>
              <a:t>posts,but</a:t>
            </a:r>
            <a:r>
              <a:rPr lang="en-US" altLang="zh-TW" sz="3200" dirty="0">
                <a:latin typeface="微軟正黑體"/>
                <a:ea typeface="微軟正黑體"/>
                <a:cs typeface="微軟正黑體"/>
              </a:rPr>
              <a:t> it won’t present the surroundings nearby their areas. </a:t>
            </a:r>
          </a:p>
          <a:p>
            <a:pPr>
              <a:defRPr sz="5400">
                <a:latin typeface="微軟正黑體"/>
                <a:ea typeface="微軟正黑體"/>
                <a:cs typeface="微軟正黑體"/>
                <a:sym typeface="微軟正黑體"/>
              </a:defRPr>
            </a:pPr>
            <a:r>
              <a:rPr lang="en-US" altLang="zh-TW" sz="3200" dirty="0">
                <a:latin typeface="微軟正黑體"/>
                <a:ea typeface="微軟正黑體"/>
                <a:cs typeface="微軟正黑體"/>
              </a:rPr>
              <a:t>So that is weak of </a:t>
            </a:r>
            <a:r>
              <a:rPr lang="en-US" altLang="zh-TW" sz="3200" dirty="0">
                <a:latin typeface="微軟正黑體"/>
                <a:ea typeface="微軟正黑體"/>
                <a:cs typeface="微軟正黑體"/>
                <a:sym typeface="Helvetica Neue Black Condensed"/>
              </a:rPr>
              <a:t>Location-based service</a:t>
            </a:r>
          </a:p>
          <a:p>
            <a:pPr marL="0" marR="0" lvl="0" indent="0" defTabSz="234479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2. This application can present the posts surrounding us by map , so ANIMAP includes more </a:t>
            </a:r>
            <a:r>
              <a:rPr lang="en-US" altLang="zh-TW" sz="3200" b="1" u="sng" dirty="0">
                <a:latin typeface="微軟正黑體"/>
                <a:ea typeface="微軟正黑體"/>
                <a:cs typeface="微軟正黑體"/>
                <a:sym typeface="Helvetica Neue Black Condensed"/>
              </a:rPr>
              <a:t>Location-based service function</a:t>
            </a:r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61318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BECAUSE</a:t>
            </a:r>
            <a:r>
              <a:rPr lang="en-US" altLang="zh-TW" baseline="0" dirty="0"/>
              <a:t> WE found the traditional website can’t bring us reality </a:t>
            </a:r>
            <a:r>
              <a:rPr lang="en-US" altLang="zh-TW" baseline="0" dirty="0" err="1"/>
              <a:t>help,so</a:t>
            </a:r>
            <a:r>
              <a:rPr lang="en-US" altLang="zh-TW" baseline="0" dirty="0"/>
              <a:t> we </a:t>
            </a:r>
            <a:r>
              <a:rPr lang="en-US" altLang="zh-TW" baseline="0" dirty="0" err="1"/>
              <a:t>creat</a:t>
            </a:r>
            <a:r>
              <a:rPr lang="en-US" altLang="zh-TW" baseline="0" dirty="0"/>
              <a:t> ANIMAP to </a:t>
            </a:r>
            <a:r>
              <a:rPr lang="en-US" altLang="zh-TW" baseline="0" dirty="0" err="1"/>
              <a:t>revent</a:t>
            </a:r>
            <a:r>
              <a:rPr lang="en-US" altLang="zh-TW" baseline="0" dirty="0"/>
              <a:t> from the disaster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804115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849559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地理柵欄的定義為，以使用者為中心，接收到固定範圍內的資訊。</a:t>
            </a:r>
            <a:endParaRPr lang="en-US" altLang="zh-TW" dirty="0"/>
          </a:p>
          <a:p>
            <a:r>
              <a:rPr lang="zh-TW" altLang="en-US" dirty="0"/>
              <a:t>例如</a:t>
            </a:r>
            <a:r>
              <a:rPr lang="en-US" altLang="zh-TW" dirty="0"/>
              <a:t>:</a:t>
            </a:r>
            <a:r>
              <a:rPr lang="zh-TW" altLang="en-US" dirty="0"/>
              <a:t>當使用者在</a:t>
            </a:r>
            <a:r>
              <a:rPr lang="en-US" altLang="zh-TW" dirty="0"/>
              <a:t>a</a:t>
            </a:r>
            <a:r>
              <a:rPr lang="zh-TW" altLang="en-US" dirty="0"/>
              <a:t>點時，會接讀取</a:t>
            </a:r>
            <a:r>
              <a:rPr lang="en-US" altLang="zh-TW" dirty="0"/>
              <a:t>a</a:t>
            </a:r>
            <a:r>
              <a:rPr lang="zh-TW" altLang="en-US" dirty="0"/>
              <a:t>點附近的影片內容；當使用者來到</a:t>
            </a:r>
            <a:r>
              <a:rPr lang="en-US" altLang="zh-TW" dirty="0"/>
              <a:t>b</a:t>
            </a:r>
            <a:r>
              <a:rPr lang="zh-TW" altLang="en-US" dirty="0"/>
              <a:t>點將會讀取到</a:t>
            </a:r>
            <a:r>
              <a:rPr lang="en-US" altLang="zh-TW" dirty="0"/>
              <a:t>B</a:t>
            </a:r>
            <a:r>
              <a:rPr lang="zh-TW" altLang="en-US" dirty="0"/>
              <a:t>點附近的影片內容。</a:t>
            </a:r>
            <a:endParaRPr lang="en-US" altLang="zh-TW" dirty="0"/>
          </a:p>
          <a:p>
            <a:pPr marL="0" marR="0" lvl="0" indent="0" defTabSz="234479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3200" b="0" dirty="0">
                <a:latin typeface="+mj-lt"/>
              </a:rPr>
              <a:t>Reduce the processor’s loading</a:t>
            </a:r>
            <a:r>
              <a:rPr lang="zh-TW" altLang="en-US" sz="3100" b="0" dirty="0">
                <a:latin typeface="+mj-lt"/>
              </a:rPr>
              <a:t>，</a:t>
            </a:r>
            <a:r>
              <a:rPr lang="en-US" altLang="zh-TW" sz="3200" b="0" dirty="0">
                <a:latin typeface="+mj-lt"/>
              </a:rPr>
              <a:t>focus on specific posts</a:t>
            </a:r>
          </a:p>
        </p:txBody>
      </p:sp>
    </p:spTree>
    <p:extLst>
      <p:ext uri="{BB962C8B-B14F-4D97-AF65-F5344CB8AC3E}">
        <p14:creationId xmlns:p14="http://schemas.microsoft.com/office/powerpoint/2010/main" val="24086010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86304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大標題文字"/>
          <p:cNvSpPr txBox="1">
            <a:spLocks noGrp="1"/>
          </p:cNvSpPr>
          <p:nvPr>
            <p:ph type="title"/>
          </p:nvPr>
        </p:nvSpPr>
        <p:spPr>
          <a:xfrm>
            <a:off x="1828918" y="4261346"/>
            <a:ext cx="20727752" cy="2940392"/>
          </a:xfrm>
          <a:prstGeom prst="rect">
            <a:avLst/>
          </a:prstGeom>
        </p:spPr>
        <p:txBody>
          <a:bodyPr/>
          <a:lstStyle/>
          <a:p>
            <a:r>
              <a:t>大標題文字</a:t>
            </a:r>
          </a:p>
        </p:txBody>
      </p:sp>
      <p:sp>
        <p:nvSpPr>
          <p:cNvPr id="12" name="內文層級一…"/>
          <p:cNvSpPr txBox="1">
            <a:spLocks noGrp="1"/>
          </p:cNvSpPr>
          <p:nvPr>
            <p:ph type="body" sz="quarter" idx="1"/>
          </p:nvPr>
        </p:nvSpPr>
        <p:spPr>
          <a:xfrm>
            <a:off x="3657837" y="7773299"/>
            <a:ext cx="17069913" cy="3505608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1pPr>
            <a:lvl2pPr marL="0" indent="1172398" algn="ctr">
              <a:buSzTx/>
              <a:buFontTx/>
              <a:buNone/>
              <a:defRPr>
                <a:solidFill>
                  <a:srgbClr val="888888"/>
                </a:solidFill>
              </a:defRPr>
            </a:lvl2pPr>
            <a:lvl3pPr marL="0" indent="2344796" algn="ctr">
              <a:buSzTx/>
              <a:buFontTx/>
              <a:buNone/>
              <a:defRPr>
                <a:solidFill>
                  <a:srgbClr val="888888"/>
                </a:solidFill>
              </a:defRPr>
            </a:lvl3pPr>
            <a:lvl4pPr marL="0" indent="3517193" algn="ctr">
              <a:buSzTx/>
              <a:buFontTx/>
              <a:buNone/>
              <a:defRPr>
                <a:solidFill>
                  <a:srgbClr val="888888"/>
                </a:solidFill>
              </a:defRPr>
            </a:lvl4pPr>
            <a:lvl5pPr marL="0" indent="4689592" algn="ctr">
              <a:buSzTx/>
              <a:buFontTx/>
              <a:buNone/>
              <a:defRPr>
                <a:solidFill>
                  <a:srgbClr val="888888"/>
                </a:solidFill>
              </a:defRPr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3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大標題文字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大標題文字</a:t>
            </a:r>
          </a:p>
        </p:txBody>
      </p:sp>
      <p:sp>
        <p:nvSpPr>
          <p:cNvPr id="93" name="內文層級一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94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大標題文字"/>
          <p:cNvSpPr txBox="1">
            <a:spLocks noGrp="1"/>
          </p:cNvSpPr>
          <p:nvPr>
            <p:ph type="title"/>
          </p:nvPr>
        </p:nvSpPr>
        <p:spPr>
          <a:xfrm>
            <a:off x="17679550" y="549340"/>
            <a:ext cx="5486758" cy="11704406"/>
          </a:xfrm>
          <a:prstGeom prst="rect">
            <a:avLst/>
          </a:prstGeom>
        </p:spPr>
        <p:txBody>
          <a:bodyPr/>
          <a:lstStyle/>
          <a:p>
            <a:r>
              <a:t>大標題文字</a:t>
            </a:r>
          </a:p>
        </p:txBody>
      </p:sp>
      <p:sp>
        <p:nvSpPr>
          <p:cNvPr id="102" name="內文層級一…"/>
          <p:cNvSpPr txBox="1">
            <a:spLocks noGrp="1"/>
          </p:cNvSpPr>
          <p:nvPr>
            <p:ph type="body" idx="1"/>
          </p:nvPr>
        </p:nvSpPr>
        <p:spPr>
          <a:xfrm>
            <a:off x="1219280" y="549340"/>
            <a:ext cx="16053845" cy="11704406"/>
          </a:xfrm>
          <a:prstGeom prst="rect">
            <a:avLst/>
          </a:prstGeom>
        </p:spPr>
        <p:txBody>
          <a:bodyPr/>
          <a:lstStyle/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03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大標題文字"/>
          <p:cNvSpPr txBox="1">
            <a:spLocks noGrp="1"/>
          </p:cNvSpPr>
          <p:nvPr>
            <p:ph type="title"/>
          </p:nvPr>
        </p:nvSpPr>
        <p:spPr>
          <a:xfrm>
            <a:off x="1828918" y="4261346"/>
            <a:ext cx="20727752" cy="2940393"/>
          </a:xfrm>
          <a:prstGeom prst="rect">
            <a:avLst/>
          </a:prstGeom>
        </p:spPr>
        <p:txBody>
          <a:bodyPr lIns="117239" tIns="117239" rIns="117239" bIns="117239"/>
          <a:lstStyle/>
          <a:p>
            <a:r>
              <a:t>大標題文字</a:t>
            </a:r>
          </a:p>
        </p:txBody>
      </p:sp>
      <p:sp>
        <p:nvSpPr>
          <p:cNvPr id="111" name="內文層級一…"/>
          <p:cNvSpPr txBox="1">
            <a:spLocks noGrp="1"/>
          </p:cNvSpPr>
          <p:nvPr>
            <p:ph type="body" sz="quarter" idx="1"/>
          </p:nvPr>
        </p:nvSpPr>
        <p:spPr>
          <a:xfrm>
            <a:off x="3657836" y="7773299"/>
            <a:ext cx="17069914" cy="3505609"/>
          </a:xfrm>
          <a:prstGeom prst="rect">
            <a:avLst/>
          </a:prstGeom>
        </p:spPr>
        <p:txBody>
          <a:bodyPr lIns="117239" tIns="117239" rIns="117239" bIns="117239"/>
          <a:lstStyle>
            <a:lvl1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1pPr>
            <a:lvl2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2pPr>
            <a:lvl3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3pPr>
            <a:lvl4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4pPr>
            <a:lvl5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12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22506208" y="12733503"/>
            <a:ext cx="660102" cy="691679"/>
          </a:xfrm>
          <a:prstGeom prst="rect">
            <a:avLst/>
          </a:prstGeom>
        </p:spPr>
        <p:txBody>
          <a:bodyPr lIns="117239" tIns="117239" rIns="117239" bIns="117239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大標題文字"/>
          <p:cNvSpPr txBox="1">
            <a:spLocks noGrp="1"/>
          </p:cNvSpPr>
          <p:nvPr>
            <p:ph type="title"/>
          </p:nvPr>
        </p:nvSpPr>
        <p:spPr>
          <a:xfrm>
            <a:off x="1219280" y="549337"/>
            <a:ext cx="21947030" cy="2286268"/>
          </a:xfrm>
          <a:prstGeom prst="rect">
            <a:avLst/>
          </a:prstGeom>
        </p:spPr>
        <p:txBody>
          <a:bodyPr lIns="117239" tIns="117239" rIns="117239" bIns="117239"/>
          <a:lstStyle/>
          <a:p>
            <a:r>
              <a:t>大標題文字</a:t>
            </a:r>
          </a:p>
        </p:txBody>
      </p:sp>
      <p:sp>
        <p:nvSpPr>
          <p:cNvPr id="120" name="內文層級一…"/>
          <p:cNvSpPr txBox="1">
            <a:spLocks noGrp="1"/>
          </p:cNvSpPr>
          <p:nvPr>
            <p:ph type="body" idx="1"/>
          </p:nvPr>
        </p:nvSpPr>
        <p:spPr>
          <a:xfrm>
            <a:off x="1219280" y="3200769"/>
            <a:ext cx="21947030" cy="9052977"/>
          </a:xfrm>
          <a:prstGeom prst="rect">
            <a:avLst/>
          </a:prstGeom>
        </p:spPr>
        <p:txBody>
          <a:bodyPr lIns="117239" tIns="117239" rIns="117239" bIns="117239"/>
          <a:lstStyle>
            <a:lvl1pPr marL="879297" indent="-879297"/>
            <a:lvl2pPr marL="2006917" indent="-834519"/>
            <a:lvl3pPr marL="3120090" indent="-775294"/>
            <a:lvl4pPr marL="4459709"/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21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22506208" y="12733503"/>
            <a:ext cx="660102" cy="691679"/>
          </a:xfrm>
          <a:prstGeom prst="rect">
            <a:avLst/>
          </a:prstGeom>
        </p:spPr>
        <p:txBody>
          <a:bodyPr lIns="117239" tIns="117239" rIns="117239" bIns="117239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大標題文字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大標題文字</a:t>
            </a:r>
          </a:p>
        </p:txBody>
      </p:sp>
      <p:sp>
        <p:nvSpPr>
          <p:cNvPr id="21" name="內文層級一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22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大標題文字"/>
          <p:cNvSpPr txBox="1">
            <a:spLocks noGrp="1"/>
          </p:cNvSpPr>
          <p:nvPr>
            <p:ph type="title"/>
          </p:nvPr>
        </p:nvSpPr>
        <p:spPr>
          <a:xfrm>
            <a:off x="1926293" y="8814821"/>
            <a:ext cx="20727751" cy="2724468"/>
          </a:xfrm>
          <a:prstGeom prst="rect">
            <a:avLst/>
          </a:prstGeom>
        </p:spPr>
        <p:txBody>
          <a:bodyPr anchor="t"/>
          <a:lstStyle>
            <a:lvl1pPr algn="l">
              <a:defRPr sz="10300" b="1" cap="all"/>
            </a:lvl1pPr>
          </a:lstStyle>
          <a:p>
            <a:r>
              <a:t>大標題文字</a:t>
            </a:r>
          </a:p>
        </p:txBody>
      </p:sp>
      <p:sp>
        <p:nvSpPr>
          <p:cNvPr id="30" name="內文層級一…"/>
          <p:cNvSpPr txBox="1">
            <a:spLocks noGrp="1"/>
          </p:cNvSpPr>
          <p:nvPr>
            <p:ph type="body" sz="quarter" idx="1"/>
          </p:nvPr>
        </p:nvSpPr>
        <p:spPr>
          <a:xfrm>
            <a:off x="1926293" y="5814098"/>
            <a:ext cx="20727751" cy="3000724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1200"/>
              </a:spcBef>
              <a:buSzTx/>
              <a:buFontTx/>
              <a:buNone/>
              <a:defRPr sz="5100">
                <a:solidFill>
                  <a:srgbClr val="888888"/>
                </a:solidFill>
              </a:defRPr>
            </a:lvl1pPr>
            <a:lvl2pPr marL="0" indent="1172398">
              <a:spcBef>
                <a:spcPts val="1200"/>
              </a:spcBef>
              <a:buSzTx/>
              <a:buFontTx/>
              <a:buNone/>
              <a:defRPr sz="5100">
                <a:solidFill>
                  <a:srgbClr val="888888"/>
                </a:solidFill>
              </a:defRPr>
            </a:lvl2pPr>
            <a:lvl3pPr marL="0" indent="2344796">
              <a:spcBef>
                <a:spcPts val="1200"/>
              </a:spcBef>
              <a:buSzTx/>
              <a:buFontTx/>
              <a:buNone/>
              <a:defRPr sz="5100">
                <a:solidFill>
                  <a:srgbClr val="888888"/>
                </a:solidFill>
              </a:defRPr>
            </a:lvl3pPr>
            <a:lvl4pPr marL="0" indent="3517193">
              <a:spcBef>
                <a:spcPts val="1200"/>
              </a:spcBef>
              <a:buSzTx/>
              <a:buFontTx/>
              <a:buNone/>
              <a:defRPr sz="5100">
                <a:solidFill>
                  <a:srgbClr val="888888"/>
                </a:solidFill>
              </a:defRPr>
            </a:lvl4pPr>
            <a:lvl5pPr marL="0" indent="4689592">
              <a:spcBef>
                <a:spcPts val="1200"/>
              </a:spcBef>
              <a:buSzTx/>
              <a:buFontTx/>
              <a:buNone/>
              <a:defRPr sz="5100">
                <a:solidFill>
                  <a:srgbClr val="888888"/>
                </a:solidFill>
              </a:defRPr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31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大標題文字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大標題文字</a:t>
            </a:r>
          </a:p>
        </p:txBody>
      </p:sp>
      <p:sp>
        <p:nvSpPr>
          <p:cNvPr id="39" name="內文層級一…"/>
          <p:cNvSpPr txBox="1">
            <a:spLocks noGrp="1"/>
          </p:cNvSpPr>
          <p:nvPr>
            <p:ph type="body" sz="half" idx="1"/>
          </p:nvPr>
        </p:nvSpPr>
        <p:spPr>
          <a:xfrm>
            <a:off x="1219280" y="3200770"/>
            <a:ext cx="10770301" cy="9052975"/>
          </a:xfrm>
          <a:prstGeom prst="rect">
            <a:avLst/>
          </a:prstGeom>
        </p:spPr>
        <p:txBody>
          <a:bodyPr/>
          <a:lstStyle>
            <a:lvl1pPr>
              <a:spcBef>
                <a:spcPts val="1700"/>
              </a:spcBef>
              <a:defRPr sz="7200"/>
            </a:lvl1pPr>
            <a:lvl2pPr marL="2023332" indent="-850934">
              <a:spcBef>
                <a:spcPts val="1700"/>
              </a:spcBef>
              <a:defRPr sz="7200"/>
            </a:lvl2pPr>
            <a:lvl3pPr marL="3172370" indent="-827574">
              <a:spcBef>
                <a:spcPts val="1700"/>
              </a:spcBef>
              <a:defRPr sz="7200"/>
            </a:lvl3pPr>
            <a:lvl4pPr marL="4434722" indent="-917528">
              <a:spcBef>
                <a:spcPts val="1700"/>
              </a:spcBef>
              <a:defRPr sz="7200"/>
            </a:lvl4pPr>
            <a:lvl5pPr marL="5607120" indent="-917528">
              <a:spcBef>
                <a:spcPts val="1700"/>
              </a:spcBef>
              <a:defRPr sz="7200"/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40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大標題文字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大標題文字</a:t>
            </a:r>
          </a:p>
        </p:txBody>
      </p:sp>
      <p:sp>
        <p:nvSpPr>
          <p:cNvPr id="48" name="內文層級一…"/>
          <p:cNvSpPr txBox="1">
            <a:spLocks noGrp="1"/>
          </p:cNvSpPr>
          <p:nvPr>
            <p:ph type="body" sz="quarter" idx="1"/>
          </p:nvPr>
        </p:nvSpPr>
        <p:spPr>
          <a:xfrm>
            <a:off x="1219280" y="3070582"/>
            <a:ext cx="10774537" cy="1279673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1400"/>
              </a:spcBef>
              <a:buSzTx/>
              <a:buFontTx/>
              <a:buNone/>
              <a:defRPr sz="6200" b="1"/>
            </a:lvl1pPr>
            <a:lvl2pPr marL="0" indent="1172398">
              <a:spcBef>
                <a:spcPts val="1400"/>
              </a:spcBef>
              <a:buSzTx/>
              <a:buFontTx/>
              <a:buNone/>
              <a:defRPr sz="6200" b="1"/>
            </a:lvl2pPr>
            <a:lvl3pPr marL="0" indent="2344796">
              <a:spcBef>
                <a:spcPts val="1400"/>
              </a:spcBef>
              <a:buSzTx/>
              <a:buFontTx/>
              <a:buNone/>
              <a:defRPr sz="6200" b="1"/>
            </a:lvl3pPr>
            <a:lvl4pPr marL="0" indent="3517193">
              <a:spcBef>
                <a:spcPts val="1400"/>
              </a:spcBef>
              <a:buSzTx/>
              <a:buFontTx/>
              <a:buNone/>
              <a:defRPr sz="6200" b="1"/>
            </a:lvl4pPr>
            <a:lvl5pPr marL="0" indent="4689592">
              <a:spcBef>
                <a:spcPts val="1400"/>
              </a:spcBef>
              <a:buSzTx/>
              <a:buFontTx/>
              <a:buNone/>
              <a:defRPr sz="6200" b="1"/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49" name="文字版面配置區 4"/>
          <p:cNvSpPr>
            <a:spLocks noGrp="1"/>
          </p:cNvSpPr>
          <p:nvPr>
            <p:ph type="body" sz="quarter" idx="13"/>
          </p:nvPr>
        </p:nvSpPr>
        <p:spPr>
          <a:xfrm>
            <a:off x="12387543" y="3070582"/>
            <a:ext cx="10778771" cy="1279673"/>
          </a:xfrm>
          <a:prstGeom prst="rect">
            <a:avLst/>
          </a:prstGeom>
        </p:spPr>
        <p:txBody>
          <a:bodyPr anchor="b"/>
          <a:lstStyle/>
          <a:p>
            <a:pPr marL="0" indent="0">
              <a:spcBef>
                <a:spcPts val="1400"/>
              </a:spcBef>
              <a:buSzTx/>
              <a:buFontTx/>
              <a:buNone/>
              <a:defRPr sz="6200" b="1"/>
            </a:pPr>
            <a:endParaRPr/>
          </a:p>
        </p:txBody>
      </p:sp>
      <p:sp>
        <p:nvSpPr>
          <p:cNvPr id="50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大標題文字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大標題文字</a:t>
            </a:r>
          </a:p>
        </p:txBody>
      </p:sp>
      <p:sp>
        <p:nvSpPr>
          <p:cNvPr id="58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大標題文字"/>
          <p:cNvSpPr txBox="1">
            <a:spLocks noGrp="1"/>
          </p:cNvSpPr>
          <p:nvPr>
            <p:ph type="title"/>
          </p:nvPr>
        </p:nvSpPr>
        <p:spPr>
          <a:xfrm>
            <a:off x="1219284" y="546165"/>
            <a:ext cx="8022691" cy="2324369"/>
          </a:xfrm>
          <a:prstGeom prst="rect">
            <a:avLst/>
          </a:prstGeom>
        </p:spPr>
        <p:txBody>
          <a:bodyPr anchor="b"/>
          <a:lstStyle>
            <a:lvl1pPr algn="l">
              <a:defRPr sz="5100" b="1"/>
            </a:lvl1pPr>
          </a:lstStyle>
          <a:p>
            <a:r>
              <a:t>大標題文字</a:t>
            </a:r>
          </a:p>
        </p:txBody>
      </p:sp>
      <p:sp>
        <p:nvSpPr>
          <p:cNvPr id="73" name="內文層級一…"/>
          <p:cNvSpPr txBox="1">
            <a:spLocks noGrp="1"/>
          </p:cNvSpPr>
          <p:nvPr>
            <p:ph type="body" idx="1"/>
          </p:nvPr>
        </p:nvSpPr>
        <p:spPr>
          <a:xfrm>
            <a:off x="9534087" y="546163"/>
            <a:ext cx="13632222" cy="11707582"/>
          </a:xfrm>
          <a:prstGeom prst="rect">
            <a:avLst/>
          </a:prstGeom>
        </p:spPr>
        <p:txBody>
          <a:bodyPr/>
          <a:lstStyle/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74" name="文字版面配置區 3"/>
          <p:cNvSpPr>
            <a:spLocks noGrp="1"/>
          </p:cNvSpPr>
          <p:nvPr>
            <p:ph type="body" sz="half" idx="13"/>
          </p:nvPr>
        </p:nvSpPr>
        <p:spPr>
          <a:xfrm>
            <a:off x="1219283" y="2870534"/>
            <a:ext cx="8022692" cy="9383213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800"/>
              </a:spcBef>
              <a:buSzTx/>
              <a:buFontTx/>
              <a:buNone/>
              <a:defRPr sz="3600"/>
            </a:pPr>
            <a:endParaRPr/>
          </a:p>
        </p:txBody>
      </p:sp>
      <p:sp>
        <p:nvSpPr>
          <p:cNvPr id="75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大標題文字"/>
          <p:cNvSpPr txBox="1">
            <a:spLocks noGrp="1"/>
          </p:cNvSpPr>
          <p:nvPr>
            <p:ph type="title"/>
          </p:nvPr>
        </p:nvSpPr>
        <p:spPr>
          <a:xfrm>
            <a:off x="4779745" y="9602312"/>
            <a:ext cx="14631355" cy="1133609"/>
          </a:xfrm>
          <a:prstGeom prst="rect">
            <a:avLst/>
          </a:prstGeom>
        </p:spPr>
        <p:txBody>
          <a:bodyPr anchor="b"/>
          <a:lstStyle>
            <a:lvl1pPr algn="l">
              <a:defRPr sz="5100" b="1"/>
            </a:lvl1pPr>
          </a:lstStyle>
          <a:p>
            <a:r>
              <a:t>大標題文字</a:t>
            </a:r>
          </a:p>
        </p:txBody>
      </p:sp>
      <p:sp>
        <p:nvSpPr>
          <p:cNvPr id="83" name="圖片版面配置區 2"/>
          <p:cNvSpPr>
            <a:spLocks noGrp="1"/>
          </p:cNvSpPr>
          <p:nvPr>
            <p:ph type="pic" sz="half" idx="13"/>
          </p:nvPr>
        </p:nvSpPr>
        <p:spPr>
          <a:xfrm>
            <a:off x="4779745" y="1225692"/>
            <a:ext cx="14631355" cy="823055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84" name="內文層級一…"/>
          <p:cNvSpPr txBox="1">
            <a:spLocks noGrp="1"/>
          </p:cNvSpPr>
          <p:nvPr>
            <p:ph type="body" sz="quarter" idx="1"/>
          </p:nvPr>
        </p:nvSpPr>
        <p:spPr>
          <a:xfrm>
            <a:off x="4779745" y="10735919"/>
            <a:ext cx="14631355" cy="1609911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800"/>
              </a:spcBef>
              <a:buSzTx/>
              <a:buFontTx/>
              <a:buNone/>
              <a:defRPr sz="3600"/>
            </a:lvl1pPr>
            <a:lvl2pPr marL="0" indent="1172398">
              <a:spcBef>
                <a:spcPts val="800"/>
              </a:spcBef>
              <a:buSzTx/>
              <a:buFontTx/>
              <a:buNone/>
              <a:defRPr sz="3600"/>
            </a:lvl2pPr>
            <a:lvl3pPr marL="0" indent="2344796">
              <a:spcBef>
                <a:spcPts val="800"/>
              </a:spcBef>
              <a:buSzTx/>
              <a:buFontTx/>
              <a:buNone/>
              <a:defRPr sz="3600"/>
            </a:lvl3pPr>
            <a:lvl4pPr marL="0" indent="3517193">
              <a:spcBef>
                <a:spcPts val="800"/>
              </a:spcBef>
              <a:buSzTx/>
              <a:buFontTx/>
              <a:buNone/>
              <a:defRPr sz="3600"/>
            </a:lvl4pPr>
            <a:lvl5pPr marL="0" indent="4689592">
              <a:spcBef>
                <a:spcPts val="800"/>
              </a:spcBef>
              <a:buSzTx/>
              <a:buFontTx/>
              <a:buNone/>
              <a:defRPr sz="3600"/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85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大標題文字"/>
          <p:cNvSpPr txBox="1">
            <a:spLocks noGrp="1"/>
          </p:cNvSpPr>
          <p:nvPr>
            <p:ph type="title"/>
          </p:nvPr>
        </p:nvSpPr>
        <p:spPr>
          <a:xfrm>
            <a:off x="1219280" y="549338"/>
            <a:ext cx="21947030" cy="22862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17239" tIns="117239" rIns="117239" bIns="117239" anchor="ctr">
            <a:normAutofit/>
          </a:bodyPr>
          <a:lstStyle/>
          <a:p>
            <a:r>
              <a:t>大標題文字</a:t>
            </a:r>
          </a:p>
        </p:txBody>
      </p:sp>
      <p:sp>
        <p:nvSpPr>
          <p:cNvPr id="3" name="內文層級一…"/>
          <p:cNvSpPr txBox="1">
            <a:spLocks noGrp="1"/>
          </p:cNvSpPr>
          <p:nvPr>
            <p:ph type="body" idx="1"/>
          </p:nvPr>
        </p:nvSpPr>
        <p:spPr>
          <a:xfrm>
            <a:off x="1219280" y="3200770"/>
            <a:ext cx="21947030" cy="90529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17239" tIns="117239" rIns="117239" bIns="117239">
            <a:normAutofit/>
          </a:bodyPr>
          <a:lstStyle/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4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22506204" y="12733502"/>
            <a:ext cx="660105" cy="691681"/>
          </a:xfrm>
          <a:prstGeom prst="rect">
            <a:avLst/>
          </a:prstGeom>
          <a:ln w="12700">
            <a:miter lim="400000"/>
          </a:ln>
        </p:spPr>
        <p:txBody>
          <a:bodyPr wrap="none" lIns="117239" tIns="117239" rIns="117239" bIns="117239" anchor="ctr">
            <a:spAutoFit/>
          </a:bodyPr>
          <a:lstStyle>
            <a:lvl1pPr algn="r">
              <a:defRPr sz="31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ransition spd="med"/>
  <p:txStyles>
    <p:titleStyle>
      <a:lvl1pPr marL="0" marR="0" indent="0" algn="ctr" defTabSz="234479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3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0" marR="0" indent="0" algn="ctr" defTabSz="234479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3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0" marR="0" indent="0" algn="ctr" defTabSz="234479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3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0" marR="0" indent="0" algn="ctr" defTabSz="234479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3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0" marR="0" indent="0" algn="ctr" defTabSz="234479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3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0" marR="0" indent="0" algn="ctr" defTabSz="234479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3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0" marR="0" indent="0" algn="ctr" defTabSz="234479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3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0" marR="0" indent="0" algn="ctr" defTabSz="234479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3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0" marR="0" indent="0" algn="ctr" defTabSz="234479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3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titleStyle>
    <p:bodyStyle>
      <a:lvl1pPr marL="879297" marR="0" indent="-879297" algn="l" defTabSz="2344796" rtl="0" latinLnBrk="0">
        <a:lnSpc>
          <a:spcPct val="100000"/>
        </a:lnSpc>
        <a:spcBef>
          <a:spcPts val="1900"/>
        </a:spcBef>
        <a:spcAft>
          <a:spcPts val="0"/>
        </a:spcAft>
        <a:buClrTx/>
        <a:buSzPct val="100000"/>
        <a:buFont typeface="Arial"/>
        <a:buChar char="•"/>
        <a:tabLst/>
        <a:defRPr sz="8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2006917" marR="0" indent="-834519" algn="l" defTabSz="2344796" rtl="0" latinLnBrk="0">
        <a:lnSpc>
          <a:spcPct val="100000"/>
        </a:lnSpc>
        <a:spcBef>
          <a:spcPts val="1900"/>
        </a:spcBef>
        <a:spcAft>
          <a:spcPts val="0"/>
        </a:spcAft>
        <a:buClrTx/>
        <a:buSzPct val="100000"/>
        <a:buFont typeface="Arial"/>
        <a:buChar char="–"/>
        <a:tabLst/>
        <a:defRPr sz="8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3120091" marR="0" indent="-775295" algn="l" defTabSz="2344796" rtl="0" latinLnBrk="0">
        <a:lnSpc>
          <a:spcPct val="100000"/>
        </a:lnSpc>
        <a:spcBef>
          <a:spcPts val="1900"/>
        </a:spcBef>
        <a:spcAft>
          <a:spcPts val="0"/>
        </a:spcAft>
        <a:buClrTx/>
        <a:buSzPct val="100000"/>
        <a:buFont typeface="Arial"/>
        <a:buChar char="•"/>
        <a:tabLst/>
        <a:defRPr sz="8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4459709" marR="0" indent="-942516" algn="l" defTabSz="2344796" rtl="0" latinLnBrk="0">
        <a:lnSpc>
          <a:spcPct val="100000"/>
        </a:lnSpc>
        <a:spcBef>
          <a:spcPts val="1900"/>
        </a:spcBef>
        <a:spcAft>
          <a:spcPts val="0"/>
        </a:spcAft>
        <a:buClrTx/>
        <a:buSzPct val="100000"/>
        <a:buFont typeface="Arial"/>
        <a:buChar char="–"/>
        <a:tabLst/>
        <a:defRPr sz="8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5632108" marR="0" indent="-942516" algn="l" defTabSz="2344796" rtl="0" latinLnBrk="0">
        <a:lnSpc>
          <a:spcPct val="100000"/>
        </a:lnSpc>
        <a:spcBef>
          <a:spcPts val="1900"/>
        </a:spcBef>
        <a:spcAft>
          <a:spcPts val="0"/>
        </a:spcAft>
        <a:buClrTx/>
        <a:buSzPct val="100000"/>
        <a:buFont typeface="Arial"/>
        <a:buChar char="»"/>
        <a:tabLst/>
        <a:defRPr sz="8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6804506" marR="0" indent="-942516" algn="l" defTabSz="2344796" rtl="0" latinLnBrk="0">
        <a:lnSpc>
          <a:spcPct val="100000"/>
        </a:lnSpc>
        <a:spcBef>
          <a:spcPts val="1900"/>
        </a:spcBef>
        <a:spcAft>
          <a:spcPts val="0"/>
        </a:spcAft>
        <a:buClrTx/>
        <a:buSzPct val="100000"/>
        <a:buFont typeface="Arial"/>
        <a:buChar char="•"/>
        <a:tabLst/>
        <a:defRPr sz="8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7976903" marR="0" indent="-942516" algn="l" defTabSz="2344796" rtl="0" latinLnBrk="0">
        <a:lnSpc>
          <a:spcPct val="100000"/>
        </a:lnSpc>
        <a:spcBef>
          <a:spcPts val="1900"/>
        </a:spcBef>
        <a:spcAft>
          <a:spcPts val="0"/>
        </a:spcAft>
        <a:buClrTx/>
        <a:buSzPct val="100000"/>
        <a:buFont typeface="Arial"/>
        <a:buChar char="•"/>
        <a:tabLst/>
        <a:defRPr sz="8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9149302" marR="0" indent="-942516" algn="l" defTabSz="2344796" rtl="0" latinLnBrk="0">
        <a:lnSpc>
          <a:spcPct val="100000"/>
        </a:lnSpc>
        <a:spcBef>
          <a:spcPts val="1900"/>
        </a:spcBef>
        <a:spcAft>
          <a:spcPts val="0"/>
        </a:spcAft>
        <a:buClrTx/>
        <a:buSzPct val="100000"/>
        <a:buFont typeface="Arial"/>
        <a:buChar char="•"/>
        <a:tabLst/>
        <a:defRPr sz="8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10321700" marR="0" indent="-942516" algn="l" defTabSz="2344796" rtl="0" latinLnBrk="0">
        <a:lnSpc>
          <a:spcPct val="100000"/>
        </a:lnSpc>
        <a:spcBef>
          <a:spcPts val="1900"/>
        </a:spcBef>
        <a:spcAft>
          <a:spcPts val="0"/>
        </a:spcAft>
        <a:buClrTx/>
        <a:buSzPct val="100000"/>
        <a:buFont typeface="Arial"/>
        <a:buChar char="•"/>
        <a:tabLst/>
        <a:defRPr sz="8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bodyStyle>
    <p:otherStyle>
      <a:lvl1pPr marL="0" marR="0" indent="0" algn="r" defTabSz="234479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1172398" algn="r" defTabSz="234479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2344796" algn="r" defTabSz="234479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3517193" algn="r" defTabSz="234479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4689592" algn="r" defTabSz="234479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5861989" algn="r" defTabSz="234479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7034387" algn="r" defTabSz="234479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8206785" algn="r" defTabSz="234479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9379184" algn="r" defTabSz="234479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"/><Relationship Id="rId2" Type="http://schemas.openxmlformats.org/officeDocument/2006/relationships/image" Target="../media/image21.ti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tif"/><Relationship Id="rId4" Type="http://schemas.openxmlformats.org/officeDocument/2006/relationships/image" Target="../media/image23.t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jp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"/><Relationship Id="rId2" Type="http://schemas.openxmlformats.org/officeDocument/2006/relationships/image" Target="../media/image36.tif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jpeg"/><Relationship Id="rId4" Type="http://schemas.openxmlformats.org/officeDocument/2006/relationships/image" Target="../media/image38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42.png"/><Relationship Id="rId4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jpeg"/><Relationship Id="rId13" Type="http://schemas.openxmlformats.org/officeDocument/2006/relationships/image" Target="../media/image50.png"/><Relationship Id="rId3" Type="http://schemas.openxmlformats.org/officeDocument/2006/relationships/image" Target="../media/image34.png"/><Relationship Id="rId7" Type="http://schemas.openxmlformats.org/officeDocument/2006/relationships/image" Target="../media/image6.png"/><Relationship Id="rId12" Type="http://schemas.openxmlformats.org/officeDocument/2006/relationships/image" Target="../media/image4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4.jpeg"/><Relationship Id="rId11" Type="http://schemas.openxmlformats.org/officeDocument/2006/relationships/image" Target="../media/image48.jpeg"/><Relationship Id="rId5" Type="http://schemas.openxmlformats.org/officeDocument/2006/relationships/image" Target="../media/image43.png"/><Relationship Id="rId10" Type="http://schemas.openxmlformats.org/officeDocument/2006/relationships/image" Target="../media/image47.jpeg"/><Relationship Id="rId4" Type="http://schemas.openxmlformats.org/officeDocument/2006/relationships/image" Target="../media/image5.png"/><Relationship Id="rId9" Type="http://schemas.openxmlformats.org/officeDocument/2006/relationships/image" Target="../media/image46.jpeg"/><Relationship Id="rId1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2.png"/><Relationship Id="rId7" Type="http://schemas.openxmlformats.org/officeDocument/2006/relationships/image" Target="../media/image13.png"/><Relationship Id="rId12" Type="http://schemas.openxmlformats.org/officeDocument/2006/relationships/image" Target="../media/image1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6.png"/><Relationship Id="rId5" Type="http://schemas.openxmlformats.org/officeDocument/2006/relationships/image" Target="../media/image11.png"/><Relationship Id="rId10" Type="http://schemas.openxmlformats.org/officeDocument/2006/relationships/image" Target="../media/image5.png"/><Relationship Id="rId4" Type="http://schemas.openxmlformats.org/officeDocument/2006/relationships/image" Target="../media/image7.png"/><Relationship Id="rId9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722784544.mp4" descr="722784544.mp4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-1291932" y="-726712"/>
            <a:ext cx="26967864" cy="15169425"/>
          </a:xfrm>
          <a:prstGeom prst="rect">
            <a:avLst/>
          </a:prstGeom>
          <a:ln w="12700">
            <a:miter lim="400000"/>
          </a:ln>
        </p:spPr>
      </p:pic>
      <p:sp>
        <p:nvSpPr>
          <p:cNvPr id="140" name="矩形"/>
          <p:cNvSpPr/>
          <p:nvPr/>
        </p:nvSpPr>
        <p:spPr>
          <a:xfrm>
            <a:off x="-42334" y="-42334"/>
            <a:ext cx="24468668" cy="13800668"/>
          </a:xfrm>
          <a:prstGeom prst="rect">
            <a:avLst/>
          </a:prstGeom>
          <a:solidFill>
            <a:srgbClr val="FFFFFF">
              <a:alpha val="78911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584200">
              <a:defRPr sz="22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</p:txBody>
      </p:sp>
      <p:pic>
        <p:nvPicPr>
          <p:cNvPr id="141" name="image6.png" descr="image6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0409634" y="4440832"/>
            <a:ext cx="3564748" cy="483438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>
    <p:push dir="u"/>
  </p:transition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800" fill="hold"/>
                                        <p:tgtEl>
                                          <p:spTgt spid="13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7" fill="hold" display="0">
                  <p:stCondLst>
                    <p:cond delay="indefinite"/>
                  </p:stCondLst>
                </p:cTn>
                <p:tgtEl>
                  <p:spTgt spid="139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3" name="Picture 1" descr="Picture 1"/>
          <p:cNvPicPr>
            <a:picLocks noChangeAspect="1"/>
          </p:cNvPicPr>
          <p:nvPr/>
        </p:nvPicPr>
        <p:blipFill>
          <a:blip r:embed="rId3">
            <a:extLst/>
          </a:blip>
          <a:srcRect l="28889" t="21653" r="13999" b="18691"/>
          <a:stretch>
            <a:fillRect/>
          </a:stretch>
        </p:blipFill>
        <p:spPr>
          <a:xfrm>
            <a:off x="8663608" y="3916678"/>
            <a:ext cx="15466393" cy="9243764"/>
          </a:xfrm>
          <a:prstGeom prst="rect">
            <a:avLst/>
          </a:prstGeom>
          <a:ln w="12700">
            <a:miter lim="400000"/>
          </a:ln>
        </p:spPr>
      </p:pic>
      <p:pic>
        <p:nvPicPr>
          <p:cNvPr id="394" name="Picture 5" descr="Picture 5"/>
          <p:cNvPicPr>
            <a:picLocks noChangeAspect="1"/>
          </p:cNvPicPr>
          <p:nvPr/>
        </p:nvPicPr>
        <p:blipFill>
          <a:blip r:embed="rId4">
            <a:extLst/>
          </a:blip>
          <a:srcRect l="26606" t="6497" r="50602" b="63801"/>
          <a:stretch>
            <a:fillRect/>
          </a:stretch>
        </p:blipFill>
        <p:spPr>
          <a:xfrm>
            <a:off x="10228907" y="4927599"/>
            <a:ext cx="1275810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close/>
              </a:path>
            </a:pathLst>
          </a:custGeom>
          <a:ln w="63500" cap="rnd">
            <a:solidFill>
              <a:srgbClr val="000000"/>
            </a:solidFill>
          </a:ln>
          <a:effectLst>
            <a:outerShdw blurRad="381000" dist="292100" dir="5400000" rotWithShape="0">
              <a:srgbClr val="000000">
                <a:alpha val="22000"/>
              </a:srgbClr>
            </a:outerShdw>
          </a:effectLst>
        </p:spPr>
      </p:pic>
      <p:pic>
        <p:nvPicPr>
          <p:cNvPr id="395" name="Picture 5" descr="Picture 5"/>
          <p:cNvPicPr>
            <a:picLocks noChangeAspect="1"/>
          </p:cNvPicPr>
          <p:nvPr/>
        </p:nvPicPr>
        <p:blipFill>
          <a:blip r:embed="rId4">
            <a:extLst/>
          </a:blip>
          <a:srcRect l="70388" t="63524" r="4631" b="4396"/>
          <a:stretch>
            <a:fillRect/>
          </a:stretch>
        </p:blipFill>
        <p:spPr>
          <a:xfrm>
            <a:off x="12597082" y="5765800"/>
            <a:ext cx="1398318" cy="13716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close/>
              </a:path>
            </a:pathLst>
          </a:custGeom>
          <a:ln w="63500" cap="rnd">
            <a:solidFill>
              <a:srgbClr val="000000"/>
            </a:solidFill>
          </a:ln>
          <a:effectLst>
            <a:outerShdw blurRad="381000" dist="292100" dir="5400000" rotWithShape="0">
              <a:srgbClr val="000000">
                <a:alpha val="22000"/>
              </a:srgbClr>
            </a:outerShdw>
          </a:effectLst>
        </p:spPr>
      </p:pic>
      <p:pic>
        <p:nvPicPr>
          <p:cNvPr id="396" name="Picture 5" descr="Picture 5"/>
          <p:cNvPicPr>
            <a:picLocks noChangeAspect="1"/>
          </p:cNvPicPr>
          <p:nvPr/>
        </p:nvPicPr>
        <p:blipFill>
          <a:blip r:embed="rId4">
            <a:extLst/>
          </a:blip>
          <a:srcRect l="26673" t="29664" r="48793" b="35882"/>
          <a:stretch>
            <a:fillRect/>
          </a:stretch>
        </p:blipFill>
        <p:spPr>
          <a:xfrm>
            <a:off x="9726451" y="7442200"/>
            <a:ext cx="1373349" cy="1473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close/>
              </a:path>
            </a:pathLst>
          </a:custGeom>
          <a:ln w="63500" cap="rnd">
            <a:solidFill>
              <a:srgbClr val="000000"/>
            </a:solidFill>
          </a:ln>
          <a:effectLst>
            <a:outerShdw blurRad="381000" dist="292100" dir="5400000" rotWithShape="0">
              <a:srgbClr val="000000">
                <a:alpha val="22000"/>
              </a:srgbClr>
            </a:outerShdw>
          </a:effectLst>
        </p:spPr>
      </p:pic>
      <p:pic>
        <p:nvPicPr>
          <p:cNvPr id="397" name="Picture 5" descr="Picture 5"/>
          <p:cNvPicPr>
            <a:picLocks noChangeAspect="1"/>
          </p:cNvPicPr>
          <p:nvPr/>
        </p:nvPicPr>
        <p:blipFill>
          <a:blip r:embed="rId4">
            <a:extLst/>
          </a:blip>
          <a:srcRect l="4815" t="4715" r="71097" b="61425"/>
          <a:stretch>
            <a:fillRect/>
          </a:stretch>
        </p:blipFill>
        <p:spPr>
          <a:xfrm>
            <a:off x="12520022" y="9042399"/>
            <a:ext cx="1348379" cy="14478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close/>
              </a:path>
            </a:pathLst>
          </a:custGeom>
          <a:ln w="63500" cap="rnd">
            <a:solidFill>
              <a:srgbClr val="000000"/>
            </a:solidFill>
          </a:ln>
          <a:effectLst>
            <a:outerShdw blurRad="381000" dist="292100" dir="5400000" rotWithShape="0">
              <a:srgbClr val="000000">
                <a:alpha val="22000"/>
              </a:srgbClr>
            </a:outerShdw>
          </a:effectLst>
        </p:spPr>
      </p:pic>
      <p:pic>
        <p:nvPicPr>
          <p:cNvPr id="398" name="Picture 5" descr="Picture 5"/>
          <p:cNvPicPr>
            <a:picLocks noChangeAspect="1"/>
          </p:cNvPicPr>
          <p:nvPr/>
        </p:nvPicPr>
        <p:blipFill>
          <a:blip r:embed="rId4">
            <a:extLst/>
          </a:blip>
          <a:srcRect l="26606" t="6497" r="50602" b="63801"/>
          <a:stretch>
            <a:fillRect/>
          </a:stretch>
        </p:blipFill>
        <p:spPr>
          <a:xfrm>
            <a:off x="17975908" y="9220199"/>
            <a:ext cx="1275810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close/>
              </a:path>
            </a:pathLst>
          </a:custGeom>
          <a:ln w="63500" cap="rnd">
            <a:solidFill>
              <a:srgbClr val="000000"/>
            </a:solidFill>
          </a:ln>
          <a:effectLst>
            <a:outerShdw blurRad="381000" dist="292100" dir="5400000" rotWithShape="0">
              <a:srgbClr val="000000">
                <a:alpha val="22000"/>
              </a:srgbClr>
            </a:outerShdw>
          </a:effectLst>
        </p:spPr>
      </p:pic>
      <p:pic>
        <p:nvPicPr>
          <p:cNvPr id="399" name="Picture 5" descr="Picture 5"/>
          <p:cNvPicPr>
            <a:picLocks noChangeAspect="1"/>
          </p:cNvPicPr>
          <p:nvPr/>
        </p:nvPicPr>
        <p:blipFill>
          <a:blip r:embed="rId4">
            <a:extLst/>
          </a:blip>
          <a:srcRect l="70388" t="63524" r="4631" b="4396"/>
          <a:stretch>
            <a:fillRect/>
          </a:stretch>
        </p:blipFill>
        <p:spPr>
          <a:xfrm>
            <a:off x="16254682" y="6248399"/>
            <a:ext cx="1398318" cy="1371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close/>
              </a:path>
            </a:pathLst>
          </a:custGeom>
          <a:ln w="63500" cap="rnd">
            <a:solidFill>
              <a:srgbClr val="000000"/>
            </a:solidFill>
          </a:ln>
          <a:effectLst>
            <a:outerShdw blurRad="381000" dist="292100" dir="5400000" rotWithShape="0">
              <a:srgbClr val="000000">
                <a:alpha val="22000"/>
              </a:srgbClr>
            </a:outerShdw>
          </a:effectLst>
        </p:spPr>
      </p:pic>
      <p:pic>
        <p:nvPicPr>
          <p:cNvPr id="400" name="Picture 5" descr="Picture 5"/>
          <p:cNvPicPr>
            <a:picLocks noChangeAspect="1"/>
          </p:cNvPicPr>
          <p:nvPr/>
        </p:nvPicPr>
        <p:blipFill>
          <a:blip r:embed="rId4">
            <a:extLst/>
          </a:blip>
          <a:srcRect l="26673" t="29664" r="48793" b="35882"/>
          <a:stretch>
            <a:fillRect/>
          </a:stretch>
        </p:blipFill>
        <p:spPr>
          <a:xfrm>
            <a:off x="18032252" y="4419600"/>
            <a:ext cx="1373349" cy="1473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close/>
              </a:path>
            </a:pathLst>
          </a:custGeom>
          <a:ln w="63500" cap="rnd">
            <a:solidFill>
              <a:srgbClr val="000000"/>
            </a:solidFill>
          </a:ln>
          <a:effectLst>
            <a:outerShdw blurRad="381000" dist="292100" dir="5400000" rotWithShape="0">
              <a:srgbClr val="000000">
                <a:alpha val="22000"/>
              </a:srgbClr>
            </a:outerShdw>
          </a:effectLst>
        </p:spPr>
      </p:pic>
      <p:pic>
        <p:nvPicPr>
          <p:cNvPr id="401" name="Picture 5" descr="Picture 5"/>
          <p:cNvPicPr>
            <a:picLocks noChangeAspect="1"/>
          </p:cNvPicPr>
          <p:nvPr/>
        </p:nvPicPr>
        <p:blipFill>
          <a:blip r:embed="rId4">
            <a:extLst/>
          </a:blip>
          <a:srcRect l="4815" t="4715" r="71097" b="61425"/>
          <a:stretch>
            <a:fillRect/>
          </a:stretch>
        </p:blipFill>
        <p:spPr>
          <a:xfrm>
            <a:off x="19428821" y="7238999"/>
            <a:ext cx="1348379" cy="14478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close/>
              </a:path>
            </a:pathLst>
          </a:custGeom>
          <a:ln w="63500" cap="rnd">
            <a:solidFill>
              <a:srgbClr val="000000"/>
            </a:solidFill>
          </a:ln>
          <a:effectLst>
            <a:outerShdw blurRad="381000" dist="292100" dir="5400000" rotWithShape="0">
              <a:srgbClr val="000000">
                <a:alpha val="22000"/>
              </a:srgbClr>
            </a:outerShdw>
          </a:effectLst>
        </p:spPr>
      </p:pic>
      <p:sp>
        <p:nvSpPr>
          <p:cNvPr id="409" name="圓形"/>
          <p:cNvSpPr/>
          <p:nvPr/>
        </p:nvSpPr>
        <p:spPr>
          <a:xfrm>
            <a:off x="10192098" y="4875609"/>
            <a:ext cx="1350720" cy="1373982"/>
          </a:xfrm>
          <a:prstGeom prst="ellipse">
            <a:avLst/>
          </a:prstGeom>
          <a:solidFill>
            <a:srgbClr val="FFFFFF">
              <a:alpha val="76265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410" name="圓形"/>
          <p:cNvSpPr/>
          <p:nvPr/>
        </p:nvSpPr>
        <p:spPr>
          <a:xfrm>
            <a:off x="9663951" y="7415609"/>
            <a:ext cx="1500539" cy="1526382"/>
          </a:xfrm>
          <a:prstGeom prst="ellipse">
            <a:avLst/>
          </a:prstGeom>
          <a:solidFill>
            <a:srgbClr val="FFFFFF">
              <a:alpha val="76265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411" name="圓形"/>
          <p:cNvSpPr/>
          <p:nvPr/>
        </p:nvSpPr>
        <p:spPr>
          <a:xfrm>
            <a:off x="12546851" y="5688409"/>
            <a:ext cx="1500539" cy="1526382"/>
          </a:xfrm>
          <a:prstGeom prst="ellipse">
            <a:avLst/>
          </a:prstGeom>
          <a:solidFill>
            <a:srgbClr val="FFFFFF">
              <a:alpha val="76265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412" name="圓形"/>
          <p:cNvSpPr/>
          <p:nvPr/>
        </p:nvSpPr>
        <p:spPr>
          <a:xfrm>
            <a:off x="12445251" y="9003109"/>
            <a:ext cx="1500539" cy="1526382"/>
          </a:xfrm>
          <a:prstGeom prst="ellipse">
            <a:avLst/>
          </a:prstGeom>
          <a:solidFill>
            <a:srgbClr val="FFFFFF">
              <a:alpha val="76265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413" name="圓形"/>
          <p:cNvSpPr/>
          <p:nvPr/>
        </p:nvSpPr>
        <p:spPr>
          <a:xfrm>
            <a:off x="17969751" y="4393009"/>
            <a:ext cx="1500539" cy="1526382"/>
          </a:xfrm>
          <a:prstGeom prst="ellipse">
            <a:avLst/>
          </a:prstGeom>
          <a:solidFill>
            <a:srgbClr val="FFFFFF">
              <a:alpha val="76265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414" name="圓形"/>
          <p:cNvSpPr/>
          <p:nvPr/>
        </p:nvSpPr>
        <p:spPr>
          <a:xfrm>
            <a:off x="17939097" y="9168209"/>
            <a:ext cx="1350719" cy="1373982"/>
          </a:xfrm>
          <a:prstGeom prst="ellipse">
            <a:avLst/>
          </a:prstGeom>
          <a:solidFill>
            <a:srgbClr val="FFFFFF">
              <a:alpha val="76265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415" name="圓形"/>
          <p:cNvSpPr/>
          <p:nvPr/>
        </p:nvSpPr>
        <p:spPr>
          <a:xfrm>
            <a:off x="19354051" y="7199709"/>
            <a:ext cx="1500539" cy="1526382"/>
          </a:xfrm>
          <a:prstGeom prst="ellipse">
            <a:avLst/>
          </a:prstGeom>
          <a:solidFill>
            <a:srgbClr val="FFFFFF">
              <a:alpha val="76265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416" name="圓形"/>
          <p:cNvSpPr/>
          <p:nvPr/>
        </p:nvSpPr>
        <p:spPr>
          <a:xfrm>
            <a:off x="16204451" y="6171009"/>
            <a:ext cx="1500539" cy="1526382"/>
          </a:xfrm>
          <a:prstGeom prst="ellipse">
            <a:avLst/>
          </a:prstGeom>
          <a:solidFill>
            <a:srgbClr val="FFFFFF">
              <a:alpha val="76265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417" name="Picture 2" descr="Picture 2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1600864" y="6502400"/>
            <a:ext cx="1049129" cy="2134394"/>
          </a:xfrm>
          <a:prstGeom prst="rect">
            <a:avLst/>
          </a:prstGeom>
          <a:ln w="12700">
            <a:miter lim="400000"/>
          </a:ln>
        </p:spPr>
      </p:pic>
      <p:sp>
        <p:nvSpPr>
          <p:cNvPr id="28" name="核 心…"/>
          <p:cNvSpPr txBox="1"/>
          <p:nvPr/>
        </p:nvSpPr>
        <p:spPr>
          <a:xfrm>
            <a:off x="958752" y="522784"/>
            <a:ext cx="9702974" cy="1144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6" tIns="71436" rIns="71436" bIns="71436">
            <a:spAutoFit/>
          </a:bodyPr>
          <a:lstStyle/>
          <a:p>
            <a:pPr defTabSz="821530">
              <a:defRPr sz="6500" b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lang="en-US" dirty="0">
                <a:latin typeface="+mj-ea"/>
              </a:rPr>
              <a:t>ANIMAP -  Nucleus Concept</a:t>
            </a:r>
            <a:endParaRPr dirty="0">
              <a:latin typeface="+mj-ea"/>
            </a:endParaRPr>
          </a:p>
        </p:txBody>
      </p:sp>
      <p:sp>
        <p:nvSpPr>
          <p:cNvPr id="30" name="減 輕 處 理 器 負 擔"/>
          <p:cNvSpPr txBox="1"/>
          <p:nvPr/>
        </p:nvSpPr>
        <p:spPr>
          <a:xfrm>
            <a:off x="27970" y="4976843"/>
            <a:ext cx="8803540" cy="45243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>
            <a:lvl1pPr>
              <a:defRPr b="1"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pPr marL="914400" indent="-914400">
              <a:lnSpc>
                <a:spcPct val="200000"/>
              </a:lnSpc>
              <a:buFont typeface="+mj-lt"/>
              <a:buAutoNum type="alphaLcParenR"/>
            </a:pPr>
            <a:r>
              <a:rPr lang="en-US" sz="4800" b="0" dirty="0">
                <a:latin typeface="+mj-lt"/>
              </a:rPr>
              <a:t>Reduce the processor’s loading</a:t>
            </a:r>
          </a:p>
          <a:p>
            <a:pPr marL="914400" indent="-914400">
              <a:lnSpc>
                <a:spcPct val="200000"/>
              </a:lnSpc>
              <a:buFont typeface="+mj-lt"/>
              <a:buAutoNum type="alphaLcParenR"/>
            </a:pPr>
            <a:r>
              <a:rPr lang="en-US" altLang="zh-TW" sz="4800" b="0" dirty="0">
                <a:latin typeface="+mj-lt"/>
              </a:rPr>
              <a:t>Users can focus on specific posts surrounding them</a:t>
            </a:r>
          </a:p>
        </p:txBody>
      </p:sp>
      <p:sp>
        <p:nvSpPr>
          <p:cNvPr id="4" name="橢圓 3"/>
          <p:cNvSpPr/>
          <p:nvPr/>
        </p:nvSpPr>
        <p:spPr>
          <a:xfrm>
            <a:off x="9296427" y="4428929"/>
            <a:ext cx="5631877" cy="6173487"/>
          </a:xfrm>
          <a:prstGeom prst="ellipse">
            <a:avLst/>
          </a:prstGeom>
          <a:noFill/>
          <a:ln w="57150" cap="flat">
            <a:solidFill>
              <a:srgbClr val="FF0000"/>
            </a:solidFill>
            <a:prstDash val="sysDot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234479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4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11939124" y="8573177"/>
            <a:ext cx="442186" cy="80021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234479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TW" sz="4600" b="1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A</a:t>
            </a:r>
            <a:endParaRPr kumimoji="0" lang="zh-TW" altLang="en-US" sz="4600" b="1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32" name="橢圓 31"/>
          <p:cNvSpPr/>
          <p:nvPr/>
        </p:nvSpPr>
        <p:spPr>
          <a:xfrm>
            <a:off x="15939658" y="4355456"/>
            <a:ext cx="5631877" cy="6173487"/>
          </a:xfrm>
          <a:prstGeom prst="ellipse">
            <a:avLst/>
          </a:prstGeom>
          <a:noFill/>
          <a:ln w="57150" cap="flat">
            <a:solidFill>
              <a:srgbClr val="FF0000"/>
            </a:solidFill>
            <a:prstDash val="sysDot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234479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4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33" name="文字方塊 32"/>
          <p:cNvSpPr txBox="1"/>
          <p:nvPr/>
        </p:nvSpPr>
        <p:spPr>
          <a:xfrm>
            <a:off x="18802839" y="8169447"/>
            <a:ext cx="415396" cy="80021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234479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TW" sz="4600" b="1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B</a:t>
            </a:r>
            <a:endParaRPr kumimoji="0" lang="zh-TW" altLang="en-US" sz="4600" b="1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29" name="核 心…"/>
          <p:cNvSpPr txBox="1"/>
          <p:nvPr/>
        </p:nvSpPr>
        <p:spPr>
          <a:xfrm>
            <a:off x="529109" y="1878127"/>
            <a:ext cx="21321539" cy="18832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6" tIns="71436" rIns="71436" bIns="71436">
            <a:spAutoFit/>
          </a:bodyPr>
          <a:lstStyle/>
          <a:p>
            <a:pPr defTabSz="821530">
              <a:defRPr sz="6500" b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lang="en-US" dirty="0" err="1">
                <a:latin typeface="+mj-ea"/>
              </a:rPr>
              <a:t>Geofencing</a:t>
            </a:r>
            <a:r>
              <a:rPr lang="en-US" dirty="0">
                <a:latin typeface="+mj-ea"/>
              </a:rPr>
              <a:t> : </a:t>
            </a:r>
            <a:r>
              <a:rPr lang="en-US" sz="4800" dirty="0">
                <a:ea typeface="微軟正黑體"/>
                <a:cs typeface="微軟正黑體"/>
                <a:sym typeface="微軟正黑體"/>
              </a:rPr>
              <a:t>Defined as the user center, which could receive information </a:t>
            </a:r>
          </a:p>
          <a:p>
            <a:pPr defTabSz="821530">
              <a:defRPr sz="6500" b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lang="en-US" sz="4800" dirty="0">
                <a:ea typeface="微軟正黑體"/>
                <a:cs typeface="微軟正黑體"/>
                <a:sym typeface="微軟正黑體"/>
              </a:rPr>
              <a:t>                          within a fixed range.</a:t>
            </a:r>
            <a:endParaRPr sz="4800" dirty="0">
              <a:ea typeface="微軟正黑體"/>
              <a:cs typeface="微軟正黑體"/>
              <a:sym typeface="微軟正黑體"/>
            </a:endParaRPr>
          </a:p>
        </p:txBody>
      </p:sp>
    </p:spTree>
    <p:extLst>
      <p:ext uri="{BB962C8B-B14F-4D97-AF65-F5344CB8AC3E}">
        <p14:creationId xmlns:p14="http://schemas.microsoft.com/office/powerpoint/2010/main" val="65046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-1.85185E-6 L 0.25 -1.85185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9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1000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3000"/>
                            </p:stCondLst>
                            <p:childTnLst>
                              <p:par>
                                <p:cTn id="12" presetID="9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1000"/>
                                        <p:tgtEl>
                                          <p:spTgt spid="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4000"/>
                            </p:stCondLst>
                            <p:childTnLst>
                              <p:par>
                                <p:cTn id="16" presetID="9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1000"/>
                                        <p:tgtEl>
                                          <p:spTgt spid="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0"/>
                            </p:stCondLst>
                            <p:childTnLst>
                              <p:par>
                                <p:cTn id="20" presetID="9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1000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6000"/>
                            </p:stCondLst>
                            <p:childTnLst>
                              <p:par>
                                <p:cTn id="24" presetID="9" presetClass="exit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dissolve">
                                      <p:cBhvr>
                                        <p:cTn id="25" dur="500" fill="hold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6500"/>
                            </p:stCondLst>
                            <p:childTnLst>
                              <p:par>
                                <p:cTn id="28" presetID="9" presetClass="exit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dissolve">
                                      <p:cBhvr>
                                        <p:cTn id="29" dur="500" fill="hold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7000"/>
                            </p:stCondLst>
                            <p:childTnLst>
                              <p:par>
                                <p:cTn id="32" presetID="9" presetClass="exit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dissolve">
                                      <p:cBhvr>
                                        <p:cTn id="33" dur="500" fill="hold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7500"/>
                            </p:stCondLst>
                            <p:childTnLst>
                              <p:par>
                                <p:cTn id="36" presetID="9" presetClass="exit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dissolve">
                                      <p:cBhvr>
                                        <p:cTn id="37" dur="500" fill="hold"/>
                                        <p:tgtEl>
                                          <p:spTgt spid="4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" grpId="0" animBg="1" advAuto="0"/>
      <p:bldP spid="410" grpId="0" animBg="1" advAuto="0"/>
      <p:bldP spid="411" grpId="0" animBg="1" advAuto="0"/>
      <p:bldP spid="412" grpId="0" animBg="1" advAuto="0"/>
      <p:bldP spid="413" grpId="0" animBg="1" advAuto="0"/>
      <p:bldP spid="414" grpId="0" animBg="1" advAuto="0"/>
      <p:bldP spid="415" grpId="0" animBg="1" advAuto="0"/>
      <p:bldP spid="416" grpId="0" animBg="1" advAuto="0"/>
      <p:bldP spid="4" grpId="1" animBg="1"/>
      <p:bldP spid="3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9.png" descr="9.png"/>
          <p:cNvPicPr>
            <a:picLocks noChangeAspect="1"/>
          </p:cNvPicPr>
          <p:nvPr/>
        </p:nvPicPr>
        <p:blipFill rotWithShape="1">
          <a:blip r:embed="rId3">
            <a:extLst/>
          </a:blip>
          <a:srcRect l="35825" r="5999"/>
          <a:stretch/>
        </p:blipFill>
        <p:spPr>
          <a:xfrm>
            <a:off x="10175776" y="0"/>
            <a:ext cx="14185576" cy="13709906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9.png" descr="9.png"/>
          <p:cNvPicPr>
            <a:picLocks noChangeAspect="1"/>
          </p:cNvPicPr>
          <p:nvPr/>
        </p:nvPicPr>
        <p:blipFill rotWithShape="1">
          <a:blip r:embed="rId3">
            <a:extLst/>
          </a:blip>
          <a:srcRect l="13677" r="62108" b="61560"/>
          <a:stretch/>
        </p:blipFill>
        <p:spPr>
          <a:xfrm>
            <a:off x="3020116" y="571664"/>
            <a:ext cx="5904656" cy="5267730"/>
          </a:xfrm>
          <a:prstGeom prst="rect">
            <a:avLst/>
          </a:prstGeom>
          <a:ln w="12700">
            <a:miter lim="400000"/>
          </a:ln>
        </p:spPr>
      </p:pic>
      <p:pic>
        <p:nvPicPr>
          <p:cNvPr id="7" name="9.png" descr="9.png"/>
          <p:cNvPicPr>
            <a:picLocks noChangeAspect="1"/>
          </p:cNvPicPr>
          <p:nvPr/>
        </p:nvPicPr>
        <p:blipFill rotWithShape="1">
          <a:blip r:embed="rId3">
            <a:extLst/>
          </a:blip>
          <a:srcRect l="7735" t="1051" r="86712" b="12773"/>
          <a:stretch/>
        </p:blipFill>
        <p:spPr>
          <a:xfrm>
            <a:off x="238672" y="593304"/>
            <a:ext cx="1530440" cy="11809312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文字方塊 2"/>
          <p:cNvSpPr txBox="1"/>
          <p:nvPr/>
        </p:nvSpPr>
        <p:spPr>
          <a:xfrm>
            <a:off x="2398912" y="4898512"/>
            <a:ext cx="8640960" cy="674030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914400" marR="0" indent="-914400" algn="l" defTabSz="2344796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lphaLcParenR"/>
              <a:tabLst/>
            </a:pPr>
            <a:r>
              <a:rPr lang="en-US" altLang="zh-TW" sz="54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Introduction</a:t>
            </a:r>
          </a:p>
          <a:p>
            <a:pPr marL="914400" indent="-914400">
              <a:lnSpc>
                <a:spcPct val="200000"/>
              </a:lnSpc>
              <a:buFont typeface="+mj-lt"/>
              <a:buAutoNum type="alphaLcParenR"/>
            </a:pPr>
            <a:r>
              <a:rPr lang="en-US" altLang="zh-TW" sz="54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Nucleus Concept</a:t>
            </a:r>
          </a:p>
          <a:p>
            <a:pPr marL="914400" indent="-914400">
              <a:lnSpc>
                <a:spcPct val="200000"/>
              </a:lnSpc>
              <a:buFont typeface="+mj-lt"/>
              <a:buAutoNum type="alphaLcParenR"/>
            </a:pPr>
            <a:r>
              <a:rPr lang="pt-BR" altLang="zh-TW" sz="5400" b="1" dirty="0"/>
              <a:t>System  Features</a:t>
            </a:r>
          </a:p>
          <a:p>
            <a:pPr marL="914400" indent="-914400">
              <a:lnSpc>
                <a:spcPct val="200000"/>
              </a:lnSpc>
              <a:buFont typeface="+mj-lt"/>
              <a:buAutoNum type="alphaLcParenR"/>
            </a:pPr>
            <a:r>
              <a:rPr lang="pt-BR" altLang="zh-TW" sz="54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Future  Development</a:t>
            </a:r>
          </a:p>
        </p:txBody>
      </p:sp>
    </p:spTree>
    <p:extLst>
      <p:ext uri="{BB962C8B-B14F-4D97-AF65-F5344CB8AC3E}">
        <p14:creationId xmlns:p14="http://schemas.microsoft.com/office/powerpoint/2010/main" val="795742303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D e v e l o p m e n t…"/>
          <p:cNvSpPr txBox="1"/>
          <p:nvPr/>
        </p:nvSpPr>
        <p:spPr>
          <a:xfrm>
            <a:off x="1678832" y="1062285"/>
            <a:ext cx="5575239" cy="11783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5" tIns="71435" rIns="71435" bIns="71435" anchor="ctr">
            <a:spAutoFit/>
          </a:bodyPr>
          <a:lstStyle>
            <a:lvl1pPr>
              <a:lnSpc>
                <a:spcPct val="120000"/>
              </a:lnSpc>
              <a:defRPr sz="2500">
                <a:solidFill>
                  <a:srgbClr val="A7A7A7"/>
                </a:solidFill>
                <a:latin typeface="Ayuthaya"/>
                <a:ea typeface="Ayuthaya"/>
                <a:cs typeface="Ayuthaya"/>
                <a:sym typeface="Ayuthaya"/>
              </a:defRPr>
            </a:lvl1pPr>
          </a:lstStyle>
          <a:p>
            <a:r>
              <a:rPr sz="6000" b="1" dirty="0">
                <a:solidFill>
                  <a:schemeClr val="tx1"/>
                </a:solidFill>
                <a:latin typeface="+mj-lt"/>
              </a:rPr>
              <a:t>System  Fea</a:t>
            </a:r>
            <a:r>
              <a:rPr lang="en-US" sz="6000" b="1" dirty="0">
                <a:solidFill>
                  <a:schemeClr val="tx1"/>
                </a:solidFill>
                <a:latin typeface="+mj-lt"/>
              </a:rPr>
              <a:t>t</a:t>
            </a:r>
            <a:r>
              <a:rPr sz="6000" b="1" dirty="0">
                <a:solidFill>
                  <a:schemeClr val="tx1"/>
                </a:solidFill>
                <a:latin typeface="+mj-lt"/>
              </a:rPr>
              <a:t>ures</a:t>
            </a:r>
          </a:p>
        </p:txBody>
      </p:sp>
      <p:pic>
        <p:nvPicPr>
          <p:cNvPr id="431" name="影像" descr="影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624961" y="7086600"/>
            <a:ext cx="6754167" cy="4107861"/>
          </a:xfrm>
          <a:prstGeom prst="rect">
            <a:avLst/>
          </a:prstGeom>
          <a:ln w="12700">
            <a:miter lim="400000"/>
          </a:ln>
        </p:spPr>
      </p:pic>
      <p:pic>
        <p:nvPicPr>
          <p:cNvPr id="432" name="影像" descr="影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630499" y="2882900"/>
            <a:ext cx="6754166" cy="4107861"/>
          </a:xfrm>
          <a:prstGeom prst="rect">
            <a:avLst/>
          </a:prstGeom>
          <a:ln w="12700">
            <a:miter lim="400000"/>
          </a:ln>
        </p:spPr>
      </p:pic>
      <p:pic>
        <p:nvPicPr>
          <p:cNvPr id="433" name="影像" descr="影像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566037" y="2886303"/>
            <a:ext cx="4982582" cy="8315374"/>
          </a:xfrm>
          <a:prstGeom prst="rect">
            <a:avLst/>
          </a:prstGeom>
          <a:ln w="12700">
            <a:miter lim="400000"/>
          </a:ln>
        </p:spPr>
      </p:pic>
      <p:pic>
        <p:nvPicPr>
          <p:cNvPr id="434" name="影像" descr="影像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501576" y="2886303"/>
            <a:ext cx="4982583" cy="8315374"/>
          </a:xfrm>
          <a:prstGeom prst="rect">
            <a:avLst/>
          </a:prstGeom>
          <a:ln w="12700">
            <a:miter lim="400000"/>
          </a:ln>
        </p:spPr>
      </p:pic>
      <p:sp>
        <p:nvSpPr>
          <p:cNvPr id="13" name="Xcode"/>
          <p:cNvSpPr txBox="1"/>
          <p:nvPr/>
        </p:nvSpPr>
        <p:spPr>
          <a:xfrm>
            <a:off x="504672" y="2882900"/>
            <a:ext cx="6758255" cy="88013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5" tIns="71435" rIns="71435" bIns="71435">
            <a:spAutoFit/>
          </a:bodyPr>
          <a:lstStyle>
            <a:lvl1pPr>
              <a:defRPr sz="40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 marL="742950" indent="-742950">
              <a:lnSpc>
                <a:spcPct val="200000"/>
              </a:lnSpc>
              <a:buFont typeface="+mj-lt"/>
              <a:buAutoNum type="alphaLcPeriod"/>
            </a:pPr>
            <a:r>
              <a:rPr lang="en-US" altLang="zh-TW" sz="4800" dirty="0">
                <a:latin typeface="+mj-lt"/>
              </a:rPr>
              <a:t>Civilian Notification</a:t>
            </a:r>
          </a:p>
          <a:p>
            <a:pPr marL="742950" indent="-742950">
              <a:lnSpc>
                <a:spcPct val="200000"/>
              </a:lnSpc>
              <a:buFont typeface="+mj-lt"/>
              <a:buAutoNum type="alphaLcPeriod"/>
            </a:pPr>
            <a:r>
              <a:rPr lang="en-US" altLang="zh-TW" sz="4800" dirty="0">
                <a:solidFill>
                  <a:schemeClr val="tx1"/>
                </a:solidFill>
                <a:latin typeface="+mj-lt"/>
              </a:rPr>
              <a:t>Emergency Notification</a:t>
            </a:r>
          </a:p>
          <a:p>
            <a:pPr marL="742950" indent="-742950">
              <a:lnSpc>
                <a:spcPct val="200000"/>
              </a:lnSpc>
              <a:buFont typeface="+mj-lt"/>
              <a:buAutoNum type="alphaLcPeriod"/>
            </a:pPr>
            <a:r>
              <a:rPr lang="en-US" altLang="zh-TW" sz="4800" dirty="0" err="1">
                <a:latin typeface="+mj-lt"/>
              </a:rPr>
              <a:t>Vedio</a:t>
            </a:r>
            <a:r>
              <a:rPr lang="en-US" altLang="zh-TW" sz="4800" dirty="0">
                <a:latin typeface="+mj-lt"/>
              </a:rPr>
              <a:t> Sticker </a:t>
            </a:r>
            <a:r>
              <a:rPr lang="en-US" altLang="zh-TW" sz="4800" dirty="0" err="1">
                <a:latin typeface="+mj-lt"/>
              </a:rPr>
              <a:t>Edittion</a:t>
            </a:r>
            <a:endParaRPr lang="en-US" altLang="zh-TW" sz="4800" dirty="0">
              <a:latin typeface="+mj-lt"/>
            </a:endParaRPr>
          </a:p>
          <a:p>
            <a:pPr marL="742950" indent="-742950">
              <a:lnSpc>
                <a:spcPct val="200000"/>
              </a:lnSpc>
              <a:buFont typeface="+mj-lt"/>
              <a:buAutoNum type="alphaLcPeriod"/>
            </a:pPr>
            <a:r>
              <a:rPr lang="en-US" altLang="zh-TW" sz="4800" dirty="0">
                <a:latin typeface="+mj-lt"/>
              </a:rPr>
              <a:t>Instant </a:t>
            </a:r>
            <a:r>
              <a:rPr lang="en-US" altLang="zh-TW" sz="4800" dirty="0" err="1">
                <a:latin typeface="+mj-lt"/>
              </a:rPr>
              <a:t>Vedio</a:t>
            </a:r>
            <a:r>
              <a:rPr lang="en-US" altLang="zh-TW" sz="4800" dirty="0">
                <a:latin typeface="+mj-lt"/>
              </a:rPr>
              <a:t> Map</a:t>
            </a:r>
          </a:p>
          <a:p>
            <a:pPr marL="742950" indent="-742950">
              <a:lnSpc>
                <a:spcPct val="200000"/>
              </a:lnSpc>
              <a:buFont typeface="+mj-lt"/>
              <a:buAutoNum type="alphaLcPeriod"/>
            </a:pPr>
            <a:r>
              <a:rPr lang="en-US" altLang="zh-TW" sz="4800" dirty="0">
                <a:latin typeface="+mj-lt"/>
              </a:rPr>
              <a:t>Relative Organization</a:t>
            </a:r>
          </a:p>
          <a:p>
            <a:pPr marL="742950" indent="-742950">
              <a:lnSpc>
                <a:spcPct val="200000"/>
              </a:lnSpc>
              <a:buFont typeface="+mj-lt"/>
              <a:buAutoNum type="alphaLcPeriod"/>
            </a:pPr>
            <a:r>
              <a:rPr lang="en-US" altLang="zh-TW" sz="4800" dirty="0">
                <a:latin typeface="+mj-lt"/>
              </a:rPr>
              <a:t>Personal Achievement</a:t>
            </a:r>
            <a:endParaRPr sz="4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43733454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8" name="影像" descr="影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438881" y="640640"/>
            <a:ext cx="10892842" cy="13281495"/>
          </a:xfrm>
          <a:prstGeom prst="rect">
            <a:avLst/>
          </a:prstGeom>
          <a:ln w="12700">
            <a:miter lim="400000"/>
          </a:ln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7944" y="2537520"/>
            <a:ext cx="5197358" cy="9244367"/>
          </a:xfrm>
          <a:prstGeom prst="rect">
            <a:avLst/>
          </a:prstGeom>
        </p:spPr>
      </p:pic>
      <p:sp>
        <p:nvSpPr>
          <p:cNvPr id="3" name="圓角矩形 2"/>
          <p:cNvSpPr/>
          <p:nvPr/>
        </p:nvSpPr>
        <p:spPr>
          <a:xfrm>
            <a:off x="3330003" y="5633864"/>
            <a:ext cx="5324914" cy="1225865"/>
          </a:xfrm>
          <a:prstGeom prst="roundRect">
            <a:avLst/>
          </a:prstGeom>
          <a:solidFill>
            <a:schemeClr val="tx1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algn="ctr"/>
            <a:r>
              <a:rPr lang="en-US" altLang="zh-TW" sz="6600" b="1" dirty="0">
                <a:solidFill>
                  <a:schemeClr val="bg1"/>
                </a:solidFill>
                <a:ea typeface="微軟正黑體" panose="020B0604030504040204" pitchFamily="34" charset="-120"/>
              </a:rPr>
              <a:t>Correctly</a:t>
            </a:r>
            <a:endParaRPr kumimoji="0" lang="zh-TW" altLang="en-US" sz="66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ea typeface="微軟正黑體" panose="020B0604030504040204" pitchFamily="34" charset="-120"/>
              <a:sym typeface="Calibri"/>
            </a:endParaRPr>
          </a:p>
        </p:txBody>
      </p:sp>
      <p:sp>
        <p:nvSpPr>
          <p:cNvPr id="11" name="D e v e l o p m e n t…"/>
          <p:cNvSpPr txBox="1"/>
          <p:nvPr/>
        </p:nvSpPr>
        <p:spPr>
          <a:xfrm>
            <a:off x="598712" y="1155569"/>
            <a:ext cx="10512488" cy="2360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5" tIns="71435" rIns="71435" bIns="71435" anchor="ctr">
            <a:spAutoFit/>
          </a:bodyPr>
          <a:lstStyle>
            <a:lvl1pPr>
              <a:lnSpc>
                <a:spcPct val="120000"/>
              </a:lnSpc>
              <a:defRPr sz="2500">
                <a:solidFill>
                  <a:srgbClr val="A7A7A7"/>
                </a:solidFill>
                <a:latin typeface="Ayuthaya"/>
                <a:ea typeface="Ayuthaya"/>
                <a:cs typeface="Ayuthaya"/>
                <a:sym typeface="Ayuthaya"/>
              </a:defRPr>
            </a:lvl1pPr>
          </a:lstStyle>
          <a:p>
            <a:r>
              <a:rPr sz="6000" b="1" dirty="0">
                <a:solidFill>
                  <a:schemeClr val="tx1"/>
                </a:solidFill>
                <a:latin typeface="+mj-lt"/>
              </a:rPr>
              <a:t>System  Features</a:t>
            </a:r>
            <a:endParaRPr lang="en-US" sz="6000" b="1" dirty="0">
              <a:solidFill>
                <a:schemeClr val="tx1"/>
              </a:solidFill>
              <a:latin typeface="+mj-lt"/>
            </a:endParaRPr>
          </a:p>
          <a:p>
            <a:r>
              <a:rPr lang="en-US" sz="6000" b="1" dirty="0">
                <a:solidFill>
                  <a:schemeClr val="tx1"/>
                </a:solidFill>
                <a:latin typeface="+mj-lt"/>
              </a:rPr>
              <a:t>                     - </a:t>
            </a:r>
            <a:r>
              <a:rPr lang="en-US" altLang="zh-TW" sz="6000" b="1" dirty="0">
                <a:solidFill>
                  <a:schemeClr val="tx1"/>
                </a:solidFill>
                <a:latin typeface="+mj-lt"/>
              </a:rPr>
              <a:t>Civilian Notification</a:t>
            </a:r>
          </a:p>
        </p:txBody>
      </p:sp>
      <p:sp>
        <p:nvSpPr>
          <p:cNvPr id="13" name="圓角矩形 12"/>
          <p:cNvSpPr/>
          <p:nvPr/>
        </p:nvSpPr>
        <p:spPr>
          <a:xfrm>
            <a:off x="3326979" y="9666312"/>
            <a:ext cx="5324914" cy="1225865"/>
          </a:xfrm>
          <a:prstGeom prst="roundRect">
            <a:avLst/>
          </a:prstGeom>
          <a:solidFill>
            <a:schemeClr val="tx1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234479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TW" sz="66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ea typeface="微軟正黑體" panose="020B0604030504040204" pitchFamily="34" charset="-120"/>
                <a:sym typeface="Calibri"/>
              </a:rPr>
              <a:t>Efficiently</a:t>
            </a:r>
            <a:endParaRPr kumimoji="0" lang="zh-TW" altLang="en-US" sz="66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ea typeface="微軟正黑體" panose="020B0604030504040204" pitchFamily="34" charset="-120"/>
              <a:sym typeface="Calibri"/>
            </a:endParaRPr>
          </a:p>
        </p:txBody>
      </p:sp>
      <p:sp>
        <p:nvSpPr>
          <p:cNvPr id="14" name="圓角矩形 13"/>
          <p:cNvSpPr/>
          <p:nvPr/>
        </p:nvSpPr>
        <p:spPr>
          <a:xfrm>
            <a:off x="3326979" y="7650088"/>
            <a:ext cx="5324914" cy="1225865"/>
          </a:xfrm>
          <a:prstGeom prst="roundRect">
            <a:avLst/>
          </a:prstGeom>
          <a:solidFill>
            <a:schemeClr val="tx1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algn="ctr"/>
            <a:r>
              <a:rPr lang="en-US" altLang="zh-TW" sz="6600" b="1" dirty="0">
                <a:solidFill>
                  <a:schemeClr val="bg1"/>
                </a:solidFill>
                <a:ea typeface="微軟正黑體" panose="020B0604030504040204" pitchFamily="34" charset="-120"/>
              </a:rPr>
              <a:t>Directly</a:t>
            </a:r>
            <a:endParaRPr lang="zh-TW" altLang="en-US" sz="6600" b="1" dirty="0">
              <a:solidFill>
                <a:schemeClr val="bg1"/>
              </a:solidFill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789859308"/>
      </p:ext>
    </p:extLst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/>
          <p:cNvGrpSpPr/>
          <p:nvPr/>
        </p:nvGrpSpPr>
        <p:grpSpPr>
          <a:xfrm>
            <a:off x="1606825" y="782515"/>
            <a:ext cx="21098344" cy="1903534"/>
            <a:chOff x="6359352" y="1662318"/>
            <a:chExt cx="19068278" cy="1698616"/>
          </a:xfrm>
        </p:grpSpPr>
        <p:sp>
          <p:nvSpPr>
            <p:cNvPr id="8" name="圓角矩形"/>
            <p:cNvSpPr/>
            <p:nvPr/>
          </p:nvSpPr>
          <p:spPr>
            <a:xfrm>
              <a:off x="6359352" y="1662318"/>
              <a:ext cx="19068278" cy="1698616"/>
            </a:xfrm>
            <a:prstGeom prst="roundRect">
              <a:avLst>
                <a:gd name="adj" fmla="val 8972"/>
              </a:avLst>
            </a:prstGeom>
            <a:solidFill>
              <a:srgbClr val="222222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endParaRPr/>
            </a:p>
          </p:txBody>
        </p:sp>
        <p:sp>
          <p:nvSpPr>
            <p:cNvPr id="9" name="即 時 地 理 柵 欄"/>
            <p:cNvSpPr txBox="1"/>
            <p:nvPr/>
          </p:nvSpPr>
          <p:spPr>
            <a:xfrm>
              <a:off x="6546211" y="1980713"/>
              <a:ext cx="17863814" cy="9475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6300">
                  <a:solidFill>
                    <a:srgbClr val="FFFFFF"/>
                  </a:solidFill>
                  <a:latin typeface="Helvetica Neue Bold Condensed"/>
                  <a:ea typeface="Helvetica Neue Bold Condensed"/>
                  <a:cs typeface="Helvetica Neue Bold Condensed"/>
                  <a:sym typeface="Helvetica Neue Bold Condensed"/>
                </a:defRPr>
              </a:lvl1pPr>
            </a:lstStyle>
            <a:p>
              <a:r>
                <a:rPr lang="en-US" dirty="0">
                  <a:latin typeface="+mj-ea"/>
                  <a:ea typeface="+mj-ea"/>
                </a:rPr>
                <a:t>Relative organs can use the website pages connect to ANIMAP</a:t>
              </a:r>
              <a:endParaRPr dirty="0">
                <a:latin typeface="+mj-ea"/>
                <a:ea typeface="+mj-ea"/>
              </a:endParaRPr>
            </a:p>
          </p:txBody>
        </p:sp>
      </p:grpSp>
      <p:pic>
        <p:nvPicPr>
          <p:cNvPr id="11" name="圖片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76" b="16926"/>
          <a:stretch/>
        </p:blipFill>
        <p:spPr>
          <a:xfrm>
            <a:off x="814800" y="7218040"/>
            <a:ext cx="12918277" cy="59342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01" b="12725"/>
          <a:stretch/>
        </p:blipFill>
        <p:spPr>
          <a:xfrm>
            <a:off x="9887744" y="3042855"/>
            <a:ext cx="14370061" cy="6931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23549657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70" b="38828"/>
          <a:stretch/>
        </p:blipFill>
        <p:spPr>
          <a:xfrm>
            <a:off x="7981628" y="5667465"/>
            <a:ext cx="15830451" cy="56408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412" b="40610"/>
          <a:stretch/>
        </p:blipFill>
        <p:spPr>
          <a:xfrm>
            <a:off x="8115186" y="10530408"/>
            <a:ext cx="15686384" cy="26449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25" b="50000"/>
          <a:stretch/>
        </p:blipFill>
        <p:spPr bwMode="auto">
          <a:xfrm>
            <a:off x="11426703" y="1274758"/>
            <a:ext cx="12385376" cy="43529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" name="群組 9"/>
          <p:cNvGrpSpPr/>
          <p:nvPr/>
        </p:nvGrpSpPr>
        <p:grpSpPr>
          <a:xfrm>
            <a:off x="128232" y="6835061"/>
            <a:ext cx="7853396" cy="952915"/>
            <a:chOff x="3118992" y="11610528"/>
            <a:chExt cx="8501842" cy="952915"/>
          </a:xfrm>
        </p:grpSpPr>
        <p:sp>
          <p:nvSpPr>
            <p:cNvPr id="11" name="圓角矩形 10"/>
            <p:cNvSpPr/>
            <p:nvPr/>
          </p:nvSpPr>
          <p:spPr>
            <a:xfrm>
              <a:off x="3118992" y="11644045"/>
              <a:ext cx="8496944" cy="919398"/>
            </a:xfrm>
            <a:prstGeom prst="roundRect">
              <a:avLst/>
            </a:prstGeom>
            <a:solidFill>
              <a:schemeClr val="tx1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2344796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TW" altLang="en-US" sz="48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sym typeface="Calibri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3407024" y="11610528"/>
              <a:ext cx="8213810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48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Update the circumstance</a:t>
              </a:r>
              <a:endParaRPr lang="zh-TW" altLang="en-US" sz="48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14" name="D e v e l o p m e n t…"/>
          <p:cNvSpPr txBox="1"/>
          <p:nvPr/>
        </p:nvSpPr>
        <p:spPr>
          <a:xfrm>
            <a:off x="288428" y="1111962"/>
            <a:ext cx="11036671" cy="22863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5" tIns="71435" rIns="71435" bIns="71435" anchor="ctr">
            <a:spAutoFit/>
          </a:bodyPr>
          <a:lstStyle>
            <a:lvl1pPr>
              <a:lnSpc>
                <a:spcPct val="120000"/>
              </a:lnSpc>
              <a:defRPr sz="2500">
                <a:solidFill>
                  <a:srgbClr val="A7A7A7"/>
                </a:solidFill>
                <a:latin typeface="Ayuthaya"/>
                <a:ea typeface="Ayuthaya"/>
                <a:cs typeface="Ayuthaya"/>
                <a:sym typeface="Ayuthaya"/>
              </a:defRPr>
            </a:lvl1pPr>
          </a:lstStyle>
          <a:p>
            <a:r>
              <a:rPr sz="6000" b="1" dirty="0">
                <a:solidFill>
                  <a:schemeClr val="tx1"/>
                </a:solidFill>
                <a:latin typeface="+mj-lt"/>
              </a:rPr>
              <a:t>System  Features</a:t>
            </a:r>
            <a:endParaRPr lang="en-US" sz="6000" b="1" dirty="0">
              <a:solidFill>
                <a:schemeClr val="tx1"/>
              </a:solidFill>
              <a:latin typeface="+mj-lt"/>
            </a:endParaRPr>
          </a:p>
          <a:p>
            <a:r>
              <a:rPr lang="en-US" sz="6000" b="1" dirty="0">
                <a:solidFill>
                  <a:schemeClr val="tx1"/>
                </a:solidFill>
                <a:latin typeface="+mj-lt"/>
              </a:rPr>
              <a:t>                        - </a:t>
            </a:r>
            <a:r>
              <a:rPr lang="en-US" altLang="zh-TW" sz="6000" b="1" dirty="0">
                <a:solidFill>
                  <a:schemeClr val="tx1"/>
                </a:solidFill>
                <a:latin typeface="+mj-lt"/>
              </a:rPr>
              <a:t>Civilian Notification</a:t>
            </a:r>
          </a:p>
        </p:txBody>
      </p:sp>
      <p:sp>
        <p:nvSpPr>
          <p:cNvPr id="15" name="文字方塊 14"/>
          <p:cNvSpPr txBox="1"/>
          <p:nvPr/>
        </p:nvSpPr>
        <p:spPr>
          <a:xfrm>
            <a:off x="864458" y="8507582"/>
            <a:ext cx="6864939" cy="28007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2344796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TW" sz="4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Instant notice will connect with ANIMAP </a:t>
            </a:r>
            <a:endParaRPr kumimoji="0" lang="zh-TW" altLang="en-US" sz="4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軟正黑體" panose="020B0604030504040204" pitchFamily="34" charset="-120"/>
              <a:ea typeface="微軟正黑體" panose="020B0604030504040204" pitchFamily="34" charset="-12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42351483"/>
      </p:ext>
    </p:extLst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13560152" y="770322"/>
            <a:ext cx="3262432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6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事件通報</a:t>
            </a:r>
          </a:p>
        </p:txBody>
      </p:sp>
      <p:sp>
        <p:nvSpPr>
          <p:cNvPr id="20" name="Xcode"/>
          <p:cNvSpPr txBox="1"/>
          <p:nvPr/>
        </p:nvSpPr>
        <p:spPr>
          <a:xfrm>
            <a:off x="2963458" y="3289699"/>
            <a:ext cx="15150940" cy="76943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defRPr sz="4400" b="1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en-US" b="0" dirty="0">
                <a:latin typeface="+mj-lt"/>
              </a:rPr>
              <a:t>The organization can notify the users nearby the emergency area </a:t>
            </a:r>
            <a:endParaRPr b="0" dirty="0">
              <a:latin typeface="+mj-lt"/>
            </a:endParaRPr>
          </a:p>
        </p:txBody>
      </p:sp>
      <p:sp>
        <p:nvSpPr>
          <p:cNvPr id="10" name="D e v e l o p m e n t…"/>
          <p:cNvSpPr txBox="1"/>
          <p:nvPr/>
        </p:nvSpPr>
        <p:spPr>
          <a:xfrm>
            <a:off x="598712" y="508703"/>
            <a:ext cx="11357271" cy="22863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5" tIns="71435" rIns="71435" bIns="71435" anchor="ctr">
            <a:spAutoFit/>
          </a:bodyPr>
          <a:lstStyle>
            <a:lvl1pPr>
              <a:lnSpc>
                <a:spcPct val="120000"/>
              </a:lnSpc>
              <a:defRPr sz="2500">
                <a:solidFill>
                  <a:srgbClr val="A7A7A7"/>
                </a:solidFill>
                <a:latin typeface="Ayuthaya"/>
                <a:ea typeface="Ayuthaya"/>
                <a:cs typeface="Ayuthaya"/>
                <a:sym typeface="Ayuthaya"/>
              </a:defRPr>
            </a:lvl1pPr>
          </a:lstStyle>
          <a:p>
            <a:r>
              <a:rPr sz="6000" b="1" dirty="0">
                <a:solidFill>
                  <a:schemeClr val="tx1"/>
                </a:solidFill>
                <a:latin typeface="+mj-lt"/>
              </a:rPr>
              <a:t>System  Features</a:t>
            </a:r>
            <a:endParaRPr lang="en-US" sz="6000" b="1" dirty="0">
              <a:solidFill>
                <a:schemeClr val="tx1"/>
              </a:solidFill>
              <a:latin typeface="+mj-lt"/>
            </a:endParaRPr>
          </a:p>
          <a:p>
            <a:r>
              <a:rPr lang="en-US" sz="6000" b="1" dirty="0">
                <a:solidFill>
                  <a:schemeClr val="tx1"/>
                </a:solidFill>
                <a:latin typeface="+mj-lt"/>
              </a:rPr>
              <a:t>                  - </a:t>
            </a:r>
            <a:r>
              <a:rPr lang="en-US" altLang="zh-TW" sz="6000" b="1" dirty="0">
                <a:solidFill>
                  <a:schemeClr val="tx1"/>
                </a:solidFill>
                <a:latin typeface="+mj-lt"/>
              </a:rPr>
              <a:t>Emergency Notification 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76" b="16926"/>
          <a:stretch/>
        </p:blipFill>
        <p:spPr>
          <a:xfrm>
            <a:off x="2963458" y="4553744"/>
            <a:ext cx="16993888" cy="78064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49813376"/>
      </p:ext>
    </p:extLst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8" name="影像" descr="影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854563" y="737320"/>
            <a:ext cx="10892842" cy="13281495"/>
          </a:xfrm>
          <a:prstGeom prst="rect">
            <a:avLst/>
          </a:prstGeom>
          <a:ln w="12700">
            <a:miter lim="400000"/>
          </a:ln>
        </p:spPr>
      </p:pic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1"/>
          <a:stretch/>
        </p:blipFill>
        <p:spPr>
          <a:xfrm>
            <a:off x="19360210" y="1554080"/>
            <a:ext cx="4104000" cy="9517221"/>
          </a:xfrm>
          <a:prstGeom prst="rect">
            <a:avLst/>
          </a:prstGeom>
        </p:spPr>
      </p:pic>
      <p:grpSp>
        <p:nvGrpSpPr>
          <p:cNvPr id="5" name="群組 4"/>
          <p:cNvGrpSpPr/>
          <p:nvPr/>
        </p:nvGrpSpPr>
        <p:grpSpPr>
          <a:xfrm>
            <a:off x="1318792" y="5591647"/>
            <a:ext cx="4590170" cy="1464229"/>
            <a:chOff x="3118992" y="11707572"/>
            <a:chExt cx="3960440" cy="792344"/>
          </a:xfrm>
        </p:grpSpPr>
        <p:sp>
          <p:nvSpPr>
            <p:cNvPr id="3" name="圓角矩形 2"/>
            <p:cNvSpPr/>
            <p:nvPr/>
          </p:nvSpPr>
          <p:spPr>
            <a:xfrm>
              <a:off x="3118992" y="11707572"/>
              <a:ext cx="3960440" cy="792344"/>
            </a:xfrm>
            <a:prstGeom prst="roundRect">
              <a:avLst/>
            </a:prstGeom>
            <a:solidFill>
              <a:schemeClr val="tx1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2344796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TW" altLang="en-US" sz="80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sym typeface="Calibri"/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3906733" y="11748278"/>
              <a:ext cx="2513343" cy="64953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72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Reply </a:t>
              </a:r>
              <a:endParaRPr lang="zh-TW" altLang="en-US" sz="72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6" name="文字方塊 5"/>
          <p:cNvSpPr txBox="1"/>
          <p:nvPr/>
        </p:nvSpPr>
        <p:spPr>
          <a:xfrm>
            <a:off x="485028" y="7779994"/>
            <a:ext cx="12643076" cy="313931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kumimoji="0" lang="en-US" altLang="zh-TW" sz="4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ea typeface="微軟正黑體" panose="020B0604030504040204" pitchFamily="34" charset="-120"/>
                <a:sym typeface="Calibri"/>
              </a:rPr>
              <a:t>To help organs</a:t>
            </a:r>
            <a:r>
              <a:rPr kumimoji="0" lang="en-US" altLang="zh-TW" sz="4400" b="1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ea typeface="微軟正黑體" panose="020B0604030504040204" pitchFamily="34" charset="-120"/>
                <a:sym typeface="Calibri"/>
              </a:rPr>
              <a:t> realize the disaster’s circumstance more correctly</a:t>
            </a:r>
            <a:r>
              <a:rPr lang="en-US" altLang="zh-TW" sz="4400" b="1" dirty="0">
                <a:ea typeface="微軟正黑體" panose="020B0604030504040204" pitchFamily="34" charset="-120"/>
              </a:rPr>
              <a:t>.</a:t>
            </a:r>
          </a:p>
          <a:p>
            <a:pPr marL="0" marR="0" indent="0" algn="l" defTabSz="2344796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4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ea typeface="微軟正黑體" panose="020B0604030504040204" pitchFamily="34" charset="-120"/>
              <a:sym typeface="Calibri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75634" y="2667426"/>
            <a:ext cx="5041852" cy="8967774"/>
          </a:xfrm>
          <a:prstGeom prst="rect">
            <a:avLst/>
          </a:prstGeom>
        </p:spPr>
      </p:pic>
      <p:sp>
        <p:nvSpPr>
          <p:cNvPr id="9" name="橢圓 8"/>
          <p:cNvSpPr/>
          <p:nvPr/>
        </p:nvSpPr>
        <p:spPr>
          <a:xfrm>
            <a:off x="14784288" y="4121696"/>
            <a:ext cx="1512168" cy="1125257"/>
          </a:xfrm>
          <a:prstGeom prst="ellipse">
            <a:avLst/>
          </a:prstGeom>
          <a:noFill/>
          <a:ln w="57150" cap="flat">
            <a:solidFill>
              <a:srgbClr val="FF0000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234479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4600" b="0" i="0" u="none" strike="noStrike" cap="none" spc="0" normalizeH="0" baseline="0">
              <a:ln>
                <a:solidFill>
                  <a:srgbClr val="FF0000"/>
                </a:solidFill>
              </a:ln>
              <a:noFill/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6" name="D e v e l o p m e n t…"/>
          <p:cNvSpPr txBox="1"/>
          <p:nvPr/>
        </p:nvSpPr>
        <p:spPr>
          <a:xfrm>
            <a:off x="144413" y="1111962"/>
            <a:ext cx="11903571" cy="22863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1435" tIns="71435" rIns="71435" bIns="71435" anchor="ctr">
            <a:spAutoFit/>
          </a:bodyPr>
          <a:lstStyle>
            <a:lvl1pPr>
              <a:lnSpc>
                <a:spcPct val="120000"/>
              </a:lnSpc>
              <a:defRPr sz="2500">
                <a:solidFill>
                  <a:srgbClr val="A7A7A7"/>
                </a:solidFill>
                <a:latin typeface="Ayuthaya"/>
                <a:ea typeface="Ayuthaya"/>
                <a:cs typeface="Ayuthaya"/>
                <a:sym typeface="Ayuthaya"/>
              </a:defRPr>
            </a:lvl1pPr>
          </a:lstStyle>
          <a:p>
            <a:r>
              <a:rPr sz="6000" b="1" dirty="0">
                <a:solidFill>
                  <a:schemeClr val="tx1"/>
                </a:solidFill>
                <a:latin typeface="+mj-lt"/>
              </a:rPr>
              <a:t>System  Features</a:t>
            </a:r>
            <a:endParaRPr lang="en-US" sz="6000" b="1" dirty="0">
              <a:solidFill>
                <a:schemeClr val="tx1"/>
              </a:solidFill>
              <a:latin typeface="+mj-lt"/>
            </a:endParaRPr>
          </a:p>
          <a:p>
            <a:r>
              <a:rPr lang="en-US" sz="6000" b="1" dirty="0">
                <a:solidFill>
                  <a:schemeClr val="tx1"/>
                </a:solidFill>
                <a:latin typeface="+mj-lt"/>
              </a:rPr>
              <a:t>             - </a:t>
            </a:r>
            <a:r>
              <a:rPr lang="en-US" altLang="zh-TW" sz="6000" b="1" dirty="0">
                <a:solidFill>
                  <a:schemeClr val="tx1"/>
                </a:solidFill>
                <a:latin typeface="+mj-lt"/>
              </a:rPr>
              <a:t>Emergency Notification </a:t>
            </a:r>
          </a:p>
        </p:txBody>
      </p:sp>
    </p:spTree>
    <p:extLst>
      <p:ext uri="{BB962C8B-B14F-4D97-AF65-F5344CB8AC3E}">
        <p14:creationId xmlns:p14="http://schemas.microsoft.com/office/powerpoint/2010/main" val="1119546536"/>
      </p:ext>
    </p:extLst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7" name="影像" descr="影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440472" y="999593"/>
            <a:ext cx="7188201" cy="13144501"/>
          </a:xfrm>
          <a:prstGeom prst="rect">
            <a:avLst/>
          </a:prstGeom>
          <a:ln w="12700">
            <a:miter lim="400000"/>
          </a:ln>
        </p:spPr>
      </p:pic>
      <p:sp>
        <p:nvSpPr>
          <p:cNvPr id="469" name="群組"/>
          <p:cNvSpPr/>
          <p:nvPr/>
        </p:nvSpPr>
        <p:spPr>
          <a:xfrm>
            <a:off x="3816349" y="7842250"/>
            <a:ext cx="7312176" cy="751842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endParaRPr/>
          </a:p>
        </p:txBody>
      </p:sp>
      <p:sp>
        <p:nvSpPr>
          <p:cNvPr id="474" name="矩形 17"/>
          <p:cNvSpPr txBox="1"/>
          <p:nvPr/>
        </p:nvSpPr>
        <p:spPr>
          <a:xfrm>
            <a:off x="670720" y="7571844"/>
            <a:ext cx="8546566" cy="6463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3600" b="1">
                <a:solidFill>
                  <a:srgbClr val="212121"/>
                </a:solidFill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r>
              <a:rPr lang="en-US" dirty="0"/>
              <a:t>Enhance local  information interaction</a:t>
            </a:r>
            <a:endParaRPr dirty="0"/>
          </a:p>
        </p:txBody>
      </p:sp>
      <p:sp>
        <p:nvSpPr>
          <p:cNvPr id="475" name="矩形 17"/>
          <p:cNvSpPr txBox="1"/>
          <p:nvPr/>
        </p:nvSpPr>
        <p:spPr>
          <a:xfrm>
            <a:off x="670720" y="8594092"/>
            <a:ext cx="15670311" cy="6463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3600" b="1">
                <a:solidFill>
                  <a:srgbClr val="212121"/>
                </a:solidFill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r>
              <a:rPr lang="en-US" dirty="0"/>
              <a:t>We can find the point of the video directly by using words and stickers</a:t>
            </a:r>
            <a:endParaRPr dirty="0"/>
          </a:p>
        </p:txBody>
      </p:sp>
      <p:sp>
        <p:nvSpPr>
          <p:cNvPr id="13" name="圓角矩形 12"/>
          <p:cNvSpPr/>
          <p:nvPr/>
        </p:nvSpPr>
        <p:spPr>
          <a:xfrm>
            <a:off x="1318792" y="5414838"/>
            <a:ext cx="8496944" cy="1021554"/>
          </a:xfrm>
          <a:prstGeom prst="roundRect">
            <a:avLst/>
          </a:prstGeom>
          <a:solidFill>
            <a:schemeClr val="tx1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r>
              <a:rPr lang="en-US" altLang="zh-TW" sz="5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Filter  x  Word  x  Sticker</a:t>
            </a:r>
            <a:endParaRPr lang="zh-TW" altLang="en-US" sz="54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D e v e l o p m e n t…"/>
          <p:cNvSpPr txBox="1"/>
          <p:nvPr/>
        </p:nvSpPr>
        <p:spPr>
          <a:xfrm>
            <a:off x="238672" y="1306728"/>
            <a:ext cx="11903571" cy="2360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1435" tIns="71435" rIns="71435" bIns="71435" anchor="ctr">
            <a:spAutoFit/>
          </a:bodyPr>
          <a:lstStyle>
            <a:lvl1pPr>
              <a:lnSpc>
                <a:spcPct val="120000"/>
              </a:lnSpc>
              <a:defRPr sz="2500">
                <a:solidFill>
                  <a:srgbClr val="A7A7A7"/>
                </a:solidFill>
                <a:latin typeface="Ayuthaya"/>
                <a:ea typeface="Ayuthaya"/>
                <a:cs typeface="Ayuthaya"/>
                <a:sym typeface="Ayuthaya"/>
              </a:defRPr>
            </a:lvl1pPr>
          </a:lstStyle>
          <a:p>
            <a:r>
              <a:rPr sz="6000" b="1" dirty="0">
                <a:solidFill>
                  <a:schemeClr val="tx1"/>
                </a:solidFill>
                <a:latin typeface="+mj-lt"/>
              </a:rPr>
              <a:t>System  Features</a:t>
            </a:r>
            <a:endParaRPr lang="en-US" sz="6000" b="1" dirty="0">
              <a:solidFill>
                <a:schemeClr val="tx1"/>
              </a:solidFill>
              <a:latin typeface="+mj-lt"/>
            </a:endParaRPr>
          </a:p>
          <a:p>
            <a:r>
              <a:rPr lang="en-US" sz="6000" b="1" dirty="0">
                <a:solidFill>
                  <a:schemeClr val="tx1"/>
                </a:solidFill>
                <a:latin typeface="+mj-lt"/>
              </a:rPr>
              <a:t>             - </a:t>
            </a:r>
            <a:r>
              <a:rPr lang="en-US" altLang="zh-TW" sz="6000" b="1" dirty="0">
                <a:solidFill>
                  <a:schemeClr val="tx1"/>
                </a:solidFill>
                <a:latin typeface="+mj-lt"/>
              </a:rPr>
              <a:t>Video Sticker </a:t>
            </a:r>
            <a:r>
              <a:rPr lang="en-US" altLang="zh-TW" sz="6000" b="1" dirty="0" err="1">
                <a:solidFill>
                  <a:schemeClr val="tx1"/>
                </a:solidFill>
                <a:latin typeface="+mj-lt"/>
              </a:rPr>
              <a:t>Edittion</a:t>
            </a:r>
            <a:endParaRPr lang="en-US" altLang="zh-TW" sz="6000" b="1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52394505"/>
      </p:ext>
    </p:extLst>
  </p:cSld>
  <p:clrMapOvr>
    <a:masterClrMapping/>
  </p:clrMapOvr>
  <p:transition spd="slow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8" name="影像" descr="影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975976" y="464174"/>
            <a:ext cx="10892842" cy="13281495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文字方塊 1"/>
          <p:cNvSpPr txBox="1"/>
          <p:nvPr/>
        </p:nvSpPr>
        <p:spPr>
          <a:xfrm>
            <a:off x="1007206" y="6858000"/>
            <a:ext cx="9599712" cy="110799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234479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TW" sz="6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Calibri"/>
              </a:rPr>
              <a:t>Presentations</a:t>
            </a:r>
            <a:r>
              <a:rPr kumimoji="0" lang="zh-TW" altLang="en-US" sz="6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Calibri"/>
              </a:rPr>
              <a:t>：</a:t>
            </a:r>
            <a:r>
              <a:rPr lang="en-US" altLang="zh-TW" sz="6600" dirty="0"/>
              <a:t>Map + List</a:t>
            </a:r>
            <a:endParaRPr kumimoji="0" lang="en-US" altLang="zh-TW" sz="6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Calibri"/>
            </a:endParaRPr>
          </a:p>
        </p:txBody>
      </p:sp>
      <p:sp>
        <p:nvSpPr>
          <p:cNvPr id="5" name="D e v e l o p m e n t…"/>
          <p:cNvSpPr txBox="1"/>
          <p:nvPr/>
        </p:nvSpPr>
        <p:spPr>
          <a:xfrm>
            <a:off x="144413" y="1075029"/>
            <a:ext cx="11903571" cy="2360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1435" tIns="71435" rIns="71435" bIns="71435" anchor="ctr">
            <a:spAutoFit/>
          </a:bodyPr>
          <a:lstStyle>
            <a:lvl1pPr>
              <a:lnSpc>
                <a:spcPct val="120000"/>
              </a:lnSpc>
              <a:defRPr sz="2500">
                <a:solidFill>
                  <a:srgbClr val="A7A7A7"/>
                </a:solidFill>
                <a:latin typeface="Ayuthaya"/>
                <a:ea typeface="Ayuthaya"/>
                <a:cs typeface="Ayuthaya"/>
                <a:sym typeface="Ayuthaya"/>
              </a:defRPr>
            </a:lvl1pPr>
          </a:lstStyle>
          <a:p>
            <a:r>
              <a:rPr sz="6000" b="1" dirty="0">
                <a:solidFill>
                  <a:schemeClr val="tx1"/>
                </a:solidFill>
                <a:latin typeface="+mj-lt"/>
              </a:rPr>
              <a:t>System  Features</a:t>
            </a:r>
            <a:endParaRPr lang="en-US" sz="6000" b="1" dirty="0">
              <a:solidFill>
                <a:schemeClr val="tx1"/>
              </a:solidFill>
              <a:latin typeface="+mj-lt"/>
            </a:endParaRPr>
          </a:p>
          <a:p>
            <a:r>
              <a:rPr lang="en-US" sz="6000" b="1" dirty="0">
                <a:solidFill>
                  <a:schemeClr val="tx1"/>
                </a:solidFill>
                <a:latin typeface="+mj-lt"/>
              </a:rPr>
              <a:t>             - </a:t>
            </a:r>
            <a:r>
              <a:rPr lang="en-US" altLang="zh-TW" sz="6000" b="1" dirty="0">
                <a:solidFill>
                  <a:schemeClr val="tx1"/>
                </a:solidFill>
                <a:latin typeface="+mj-lt"/>
              </a:rPr>
              <a:t>Instant Video Map</a:t>
            </a:r>
          </a:p>
        </p:txBody>
      </p:sp>
    </p:spTree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9.png" descr="9.png"/>
          <p:cNvPicPr>
            <a:picLocks noChangeAspect="1"/>
          </p:cNvPicPr>
          <p:nvPr/>
        </p:nvPicPr>
        <p:blipFill rotWithShape="1">
          <a:blip r:embed="rId3">
            <a:extLst/>
          </a:blip>
          <a:srcRect l="35825" r="5999"/>
          <a:stretch/>
        </p:blipFill>
        <p:spPr>
          <a:xfrm>
            <a:off x="10175776" y="0"/>
            <a:ext cx="14185576" cy="13709906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9.png" descr="9.png"/>
          <p:cNvPicPr>
            <a:picLocks noChangeAspect="1"/>
          </p:cNvPicPr>
          <p:nvPr/>
        </p:nvPicPr>
        <p:blipFill rotWithShape="1">
          <a:blip r:embed="rId3">
            <a:extLst/>
          </a:blip>
          <a:srcRect l="13677" r="62108" b="61560"/>
          <a:stretch/>
        </p:blipFill>
        <p:spPr>
          <a:xfrm>
            <a:off x="3020116" y="571664"/>
            <a:ext cx="5904656" cy="5267730"/>
          </a:xfrm>
          <a:prstGeom prst="rect">
            <a:avLst/>
          </a:prstGeom>
          <a:ln w="12700">
            <a:miter lim="400000"/>
          </a:ln>
        </p:spPr>
      </p:pic>
      <p:pic>
        <p:nvPicPr>
          <p:cNvPr id="7" name="9.png" descr="9.png"/>
          <p:cNvPicPr>
            <a:picLocks noChangeAspect="1"/>
          </p:cNvPicPr>
          <p:nvPr/>
        </p:nvPicPr>
        <p:blipFill rotWithShape="1">
          <a:blip r:embed="rId3">
            <a:extLst/>
          </a:blip>
          <a:srcRect l="7735" t="1051" r="86712" b="12773"/>
          <a:stretch/>
        </p:blipFill>
        <p:spPr>
          <a:xfrm>
            <a:off x="238672" y="593304"/>
            <a:ext cx="1530440" cy="11809312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文字方塊 2"/>
          <p:cNvSpPr txBox="1"/>
          <p:nvPr/>
        </p:nvSpPr>
        <p:spPr>
          <a:xfrm>
            <a:off x="2398912" y="4898512"/>
            <a:ext cx="8640960" cy="674030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914400" marR="0" indent="-914400" algn="l" defTabSz="2344796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lphaLcParenR"/>
              <a:tabLst/>
            </a:pPr>
            <a:r>
              <a:rPr kumimoji="0" lang="en-US" altLang="zh-TW" sz="5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Calibri"/>
              </a:rPr>
              <a:t>Introduction</a:t>
            </a:r>
          </a:p>
          <a:p>
            <a:pPr marL="914400" indent="-914400">
              <a:lnSpc>
                <a:spcPct val="200000"/>
              </a:lnSpc>
              <a:buFont typeface="+mj-lt"/>
              <a:buAutoNum type="alphaLcParenR"/>
            </a:pPr>
            <a:r>
              <a:rPr lang="en-US" altLang="zh-TW" sz="54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Nucleus Concept</a:t>
            </a:r>
          </a:p>
          <a:p>
            <a:pPr marL="914400" indent="-914400">
              <a:lnSpc>
                <a:spcPct val="200000"/>
              </a:lnSpc>
              <a:buFont typeface="+mj-lt"/>
              <a:buAutoNum type="alphaLcParenR"/>
            </a:pPr>
            <a:r>
              <a:rPr lang="pt-BR" altLang="zh-TW" sz="54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System    Features</a:t>
            </a:r>
          </a:p>
          <a:p>
            <a:pPr marL="914400" indent="-914400">
              <a:lnSpc>
                <a:spcPct val="200000"/>
              </a:lnSpc>
              <a:buFont typeface="+mj-lt"/>
              <a:buAutoNum type="alphaLcParenR"/>
            </a:pPr>
            <a:r>
              <a:rPr lang="pt-BR" altLang="zh-TW" sz="54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Future  Development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ip dir="r"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矩形 17"/>
          <p:cNvSpPr txBox="1"/>
          <p:nvPr/>
        </p:nvSpPr>
        <p:spPr>
          <a:xfrm>
            <a:off x="8924200" y="6427697"/>
            <a:ext cx="4192810" cy="6463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3600" b="1">
                <a:solidFill>
                  <a:srgbClr val="212121"/>
                </a:solidFill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r>
              <a:rPr lang="en-US" altLang="zh-TW" dirty="0"/>
              <a:t>Only show relative</a:t>
            </a:r>
            <a:endParaRPr dirty="0"/>
          </a:p>
        </p:txBody>
      </p:sp>
      <p:sp>
        <p:nvSpPr>
          <p:cNvPr id="12" name="圓角矩形 11"/>
          <p:cNvSpPr/>
          <p:nvPr/>
        </p:nvSpPr>
        <p:spPr>
          <a:xfrm>
            <a:off x="2398912" y="5017172"/>
            <a:ext cx="10369152" cy="1021554"/>
          </a:xfrm>
          <a:prstGeom prst="roundRect">
            <a:avLst/>
          </a:prstGeom>
          <a:solidFill>
            <a:schemeClr val="tx1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234479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TW" sz="54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sym typeface="Calibri"/>
              </a:rPr>
              <a:t>Find the nearest</a:t>
            </a:r>
            <a:r>
              <a:rPr kumimoji="0" lang="en-US" altLang="zh-TW" sz="5400" b="1" i="0" u="none" strike="noStrike" cap="none" spc="0" normalizeH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sym typeface="Calibri"/>
              </a:rPr>
              <a:t> organization</a:t>
            </a:r>
            <a:endParaRPr kumimoji="0" lang="zh-TW" altLang="en-US" sz="54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微軟正黑體" panose="020B0604030504040204" pitchFamily="34" charset="-120"/>
              <a:ea typeface="微軟正黑體" panose="020B0604030504040204" pitchFamily="34" charset="-120"/>
              <a:sym typeface="Calibri"/>
            </a:endParaRPr>
          </a:p>
        </p:txBody>
      </p:sp>
      <p:grpSp>
        <p:nvGrpSpPr>
          <p:cNvPr id="5" name="群組 4"/>
          <p:cNvGrpSpPr/>
          <p:nvPr/>
        </p:nvGrpSpPr>
        <p:grpSpPr>
          <a:xfrm>
            <a:off x="14856296" y="571499"/>
            <a:ext cx="7188201" cy="13144501"/>
            <a:chOff x="12923416" y="456120"/>
            <a:chExt cx="7188201" cy="13144501"/>
          </a:xfrm>
        </p:grpSpPr>
        <p:pic>
          <p:nvPicPr>
            <p:cNvPr id="467" name="影像" descr="影像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2923416" y="456120"/>
              <a:ext cx="7188201" cy="13144501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2" name="圖片 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04168" y="2077842"/>
              <a:ext cx="5184576" cy="9100638"/>
            </a:xfrm>
            <a:prstGeom prst="rect">
              <a:avLst/>
            </a:prstGeom>
          </p:spPr>
        </p:pic>
      </p:grpSp>
      <p:sp>
        <p:nvSpPr>
          <p:cNvPr id="4" name="圓角矩形 3"/>
          <p:cNvSpPr/>
          <p:nvPr/>
        </p:nvSpPr>
        <p:spPr>
          <a:xfrm>
            <a:off x="1556820" y="7731412"/>
            <a:ext cx="10528102" cy="5209932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45718" tIns="45718" rIns="45718" bIns="45718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3200" b="1" dirty="0">
                <a:solidFill>
                  <a:srgbClr val="212121"/>
                </a:solidFill>
                <a:latin typeface="微軟正黑體"/>
                <a:ea typeface="微軟正黑體"/>
                <a:cs typeface="微軟正黑體"/>
                <a:sym typeface="微軟正黑體"/>
              </a:rPr>
              <a:t>Data resources</a:t>
            </a:r>
            <a:r>
              <a:rPr lang="zh-TW" altLang="en-US" sz="3200" b="1" dirty="0">
                <a:solidFill>
                  <a:srgbClr val="212121"/>
                </a:solidFill>
                <a:latin typeface="微軟正黑體"/>
                <a:ea typeface="微軟正黑體"/>
                <a:cs typeface="微軟正黑體"/>
                <a:sym typeface="微軟正黑體"/>
              </a:rPr>
              <a:t>：</a:t>
            </a:r>
            <a:endParaRPr lang="en-US" altLang="zh-TW" sz="3200" b="1" dirty="0">
              <a:solidFill>
                <a:srgbClr val="212121"/>
              </a:solidFill>
              <a:latin typeface="微軟正黑體"/>
              <a:ea typeface="微軟正黑體"/>
              <a:cs typeface="微軟正黑體"/>
              <a:sym typeface="微軟正黑體"/>
            </a:endParaRPr>
          </a:p>
          <a:p>
            <a:pPr>
              <a:lnSpc>
                <a:spcPct val="150000"/>
              </a:lnSpc>
            </a:pPr>
            <a:r>
              <a:rPr lang="en-US" altLang="zh-TW" sz="2800" b="1" dirty="0">
                <a:solidFill>
                  <a:srgbClr val="212121"/>
                </a:solidFill>
                <a:latin typeface="微軟正黑體"/>
                <a:ea typeface="微軟正黑體"/>
                <a:cs typeface="微軟正黑體"/>
                <a:sym typeface="微軟正黑體"/>
              </a:rPr>
              <a:t>    </a:t>
            </a:r>
            <a:r>
              <a:rPr lang="zh-TW" altLang="en-US" sz="2800" b="1" dirty="0">
                <a:solidFill>
                  <a:srgbClr val="212121"/>
                </a:solidFill>
                <a:latin typeface="微軟正黑體"/>
                <a:ea typeface="微軟正黑體"/>
                <a:cs typeface="微軟正黑體"/>
                <a:sym typeface="微軟正黑體"/>
              </a:rPr>
              <a:t>政</a:t>
            </a:r>
            <a:r>
              <a:rPr lang="zh-TW" altLang="en-US" sz="2800" b="1" dirty="0">
                <a:solidFill>
                  <a:srgbClr val="212121"/>
                </a:solidFill>
                <a:latin typeface="微軟正黑體"/>
                <a:ea typeface="微軟正黑體"/>
                <a:cs typeface="微軟正黑體"/>
              </a:rPr>
              <a:t>府開放資料平台</a:t>
            </a:r>
            <a:r>
              <a:rPr lang="en-US" altLang="zh-TW" sz="2800" b="1" dirty="0">
                <a:solidFill>
                  <a:srgbClr val="212121"/>
                </a:solidFill>
                <a:latin typeface="微軟正黑體"/>
                <a:ea typeface="微軟正黑體"/>
                <a:cs typeface="微軟正黑體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altLang="zh-TW" sz="2800" b="1" dirty="0">
                <a:solidFill>
                  <a:srgbClr val="212121"/>
                </a:solidFill>
                <a:latin typeface="微軟正黑體"/>
                <a:ea typeface="微軟正黑體"/>
                <a:cs typeface="微軟正黑體"/>
                <a:sym typeface="微軟正黑體"/>
              </a:rPr>
              <a:t>	</a:t>
            </a:r>
            <a:r>
              <a:rPr lang="zh-TW" altLang="en-US" sz="2800" b="1" dirty="0">
                <a:solidFill>
                  <a:srgbClr val="212121"/>
                </a:solidFill>
                <a:latin typeface="微軟正黑體"/>
                <a:ea typeface="微軟正黑體"/>
                <a:cs typeface="微軟正黑體"/>
                <a:sym typeface="微軟正黑體"/>
              </a:rPr>
              <a:t>救援</a:t>
            </a:r>
            <a:r>
              <a:rPr lang="zh-TW" altLang="en-US" sz="2800" b="1" dirty="0">
                <a:solidFill>
                  <a:srgbClr val="212121"/>
                </a:solidFill>
                <a:latin typeface="微軟正黑體"/>
                <a:ea typeface="微軟正黑體"/>
                <a:cs typeface="微軟正黑體"/>
              </a:rPr>
              <a:t>與應變單位點位</a:t>
            </a:r>
            <a:endParaRPr lang="en-US" altLang="zh-TW" sz="2800" b="1" dirty="0">
              <a:solidFill>
                <a:srgbClr val="212121"/>
              </a:solidFill>
              <a:latin typeface="微軟正黑體"/>
              <a:ea typeface="微軟正黑體"/>
              <a:cs typeface="微軟正黑體"/>
            </a:endParaRPr>
          </a:p>
          <a:p>
            <a:pPr>
              <a:lnSpc>
                <a:spcPct val="150000"/>
              </a:lnSpc>
            </a:pPr>
            <a:r>
              <a:rPr lang="en-US" altLang="zh-TW" sz="2800" b="1" dirty="0">
                <a:solidFill>
                  <a:srgbClr val="212121"/>
                </a:solidFill>
                <a:latin typeface="微軟正黑體"/>
                <a:ea typeface="微軟正黑體"/>
                <a:cs typeface="微軟正黑體"/>
              </a:rPr>
              <a:t>	</a:t>
            </a:r>
            <a:r>
              <a:rPr lang="zh-TW" altLang="en-US" sz="2800" b="1" dirty="0">
                <a:solidFill>
                  <a:srgbClr val="212121"/>
                </a:solidFill>
                <a:latin typeface="微軟正黑體"/>
                <a:ea typeface="微軟正黑體"/>
                <a:cs typeface="微軟正黑體"/>
              </a:rPr>
              <a:t>衛生福利部評鑑合格之醫院名單</a:t>
            </a:r>
            <a:endParaRPr lang="en-US" altLang="zh-TW" sz="2800" b="1" dirty="0">
              <a:solidFill>
                <a:srgbClr val="212121"/>
              </a:solidFill>
              <a:latin typeface="微軟正黑體"/>
              <a:ea typeface="微軟正黑體"/>
              <a:cs typeface="微軟正黑體"/>
            </a:endParaRPr>
          </a:p>
          <a:p>
            <a:pPr>
              <a:lnSpc>
                <a:spcPct val="150000"/>
              </a:lnSpc>
            </a:pPr>
            <a:endParaRPr lang="en-US" altLang="zh-TW" sz="2800" b="1" dirty="0">
              <a:solidFill>
                <a:srgbClr val="212121"/>
              </a:solidFill>
              <a:latin typeface="微軟正黑體"/>
              <a:ea typeface="微軟正黑體"/>
              <a:cs typeface="微軟正黑體"/>
            </a:endParaRPr>
          </a:p>
          <a:p>
            <a:pPr>
              <a:lnSpc>
                <a:spcPct val="150000"/>
              </a:lnSpc>
            </a:pPr>
            <a:r>
              <a:rPr lang="zh-TW" altLang="en-US" sz="2800" b="1" dirty="0">
                <a:solidFill>
                  <a:srgbClr val="212121"/>
                </a:solidFill>
                <a:latin typeface="微軟正黑體"/>
                <a:ea typeface="微軟正黑體"/>
                <a:cs typeface="微軟正黑體"/>
              </a:rPr>
              <a:t>    內政資料開放平台</a:t>
            </a:r>
            <a:r>
              <a:rPr lang="en-US" altLang="zh-TW" sz="2800" b="1" dirty="0">
                <a:solidFill>
                  <a:srgbClr val="212121"/>
                </a:solidFill>
                <a:latin typeface="微軟正黑體"/>
                <a:ea typeface="微軟正黑體"/>
                <a:cs typeface="微軟正黑體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altLang="zh-TW" sz="2800" b="1" dirty="0">
                <a:solidFill>
                  <a:srgbClr val="212121"/>
                </a:solidFill>
                <a:latin typeface="微軟正黑體"/>
                <a:ea typeface="微軟正黑體"/>
                <a:cs typeface="微軟正黑體"/>
              </a:rPr>
              <a:t>	</a:t>
            </a:r>
            <a:r>
              <a:rPr lang="zh-TW" altLang="en-US" sz="2800" b="1" dirty="0">
                <a:solidFill>
                  <a:srgbClr val="212121"/>
                </a:solidFill>
                <a:latin typeface="微軟正黑體"/>
                <a:ea typeface="微軟正黑體"/>
                <a:cs typeface="微軟正黑體"/>
              </a:rPr>
              <a:t>各縣</a:t>
            </a:r>
            <a:r>
              <a:rPr lang="en-US" altLang="zh-TW" sz="2800" b="1" dirty="0">
                <a:solidFill>
                  <a:srgbClr val="212121"/>
                </a:solidFill>
                <a:latin typeface="微軟正黑體"/>
                <a:ea typeface="微軟正黑體"/>
                <a:cs typeface="微軟正黑體"/>
              </a:rPr>
              <a:t>(</a:t>
            </a:r>
            <a:r>
              <a:rPr lang="zh-TW" altLang="en-US" sz="2800" b="1" dirty="0">
                <a:solidFill>
                  <a:srgbClr val="212121"/>
                </a:solidFill>
                <a:latin typeface="微軟正黑體"/>
                <a:ea typeface="微軟正黑體"/>
                <a:cs typeface="微軟正黑體"/>
              </a:rPr>
              <a:t>市</a:t>
            </a:r>
            <a:r>
              <a:rPr lang="en-US" altLang="zh-TW" sz="2800" b="1" dirty="0">
                <a:solidFill>
                  <a:srgbClr val="212121"/>
                </a:solidFill>
                <a:latin typeface="微軟正黑體"/>
                <a:ea typeface="微軟正黑體"/>
                <a:cs typeface="微軟正黑體"/>
              </a:rPr>
              <a:t>)</a:t>
            </a:r>
            <a:r>
              <a:rPr lang="zh-TW" altLang="en-US" sz="2800" b="1" dirty="0">
                <a:solidFill>
                  <a:srgbClr val="212121"/>
                </a:solidFill>
                <a:latin typeface="微軟正黑體"/>
                <a:ea typeface="微軟正黑體"/>
                <a:cs typeface="微軟正黑體"/>
              </a:rPr>
              <a:t>警察</a:t>
            </a:r>
            <a:r>
              <a:rPr lang="en-US" altLang="zh-TW" sz="2800" b="1" dirty="0">
                <a:solidFill>
                  <a:srgbClr val="212121"/>
                </a:solidFill>
                <a:latin typeface="微軟正黑體"/>
                <a:ea typeface="微軟正黑體"/>
                <a:cs typeface="微軟正黑體"/>
              </a:rPr>
              <a:t>(</a:t>
            </a:r>
            <a:r>
              <a:rPr lang="zh-TW" altLang="en-US" sz="2800" b="1" dirty="0">
                <a:solidFill>
                  <a:srgbClr val="212121"/>
                </a:solidFill>
                <a:latin typeface="微軟正黑體"/>
                <a:ea typeface="微軟正黑體"/>
                <a:cs typeface="微軟正黑體"/>
              </a:rPr>
              <a:t>分</a:t>
            </a:r>
            <a:r>
              <a:rPr lang="en-US" altLang="zh-TW" sz="2800" b="1" dirty="0">
                <a:solidFill>
                  <a:srgbClr val="212121"/>
                </a:solidFill>
                <a:latin typeface="微軟正黑體"/>
                <a:ea typeface="微軟正黑體"/>
                <a:cs typeface="微軟正黑體"/>
              </a:rPr>
              <a:t>)</a:t>
            </a:r>
            <a:r>
              <a:rPr lang="zh-TW" altLang="en-US" sz="2800" b="1" dirty="0">
                <a:solidFill>
                  <a:srgbClr val="212121"/>
                </a:solidFill>
                <a:latin typeface="微軟正黑體"/>
                <a:ea typeface="微軟正黑體"/>
                <a:cs typeface="微軟正黑體"/>
              </a:rPr>
              <a:t>局暨所屬分駐</a:t>
            </a:r>
            <a:r>
              <a:rPr lang="en-US" altLang="zh-TW" sz="2800" b="1" dirty="0">
                <a:solidFill>
                  <a:srgbClr val="212121"/>
                </a:solidFill>
                <a:latin typeface="微軟正黑體"/>
                <a:ea typeface="微軟正黑體"/>
                <a:cs typeface="微軟正黑體"/>
              </a:rPr>
              <a:t>(</a:t>
            </a:r>
            <a:r>
              <a:rPr lang="zh-TW" altLang="en-US" sz="2800" b="1" dirty="0">
                <a:solidFill>
                  <a:srgbClr val="212121"/>
                </a:solidFill>
                <a:latin typeface="微軟正黑體"/>
                <a:ea typeface="微軟正黑體"/>
                <a:cs typeface="微軟正黑體"/>
              </a:rPr>
              <a:t>派出</a:t>
            </a:r>
            <a:r>
              <a:rPr lang="en-US" altLang="zh-TW" sz="2800" b="1" dirty="0">
                <a:solidFill>
                  <a:srgbClr val="212121"/>
                </a:solidFill>
                <a:latin typeface="微軟正黑體"/>
                <a:ea typeface="微軟正黑體"/>
                <a:cs typeface="微軟正黑體"/>
              </a:rPr>
              <a:t>)</a:t>
            </a:r>
            <a:r>
              <a:rPr lang="zh-TW" altLang="en-US" sz="2800" b="1" dirty="0">
                <a:solidFill>
                  <a:srgbClr val="212121"/>
                </a:solidFill>
                <a:latin typeface="微軟正黑體"/>
                <a:ea typeface="微軟正黑體"/>
                <a:cs typeface="微軟正黑體"/>
              </a:rPr>
              <a:t>所地址資料</a:t>
            </a:r>
          </a:p>
        </p:txBody>
      </p:sp>
      <p:sp>
        <p:nvSpPr>
          <p:cNvPr id="14" name="D e v e l o p m e n t…"/>
          <p:cNvSpPr txBox="1"/>
          <p:nvPr/>
        </p:nvSpPr>
        <p:spPr>
          <a:xfrm>
            <a:off x="288428" y="1075030"/>
            <a:ext cx="11631384" cy="2360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5" tIns="71435" rIns="71435" bIns="71435" anchor="ctr">
            <a:spAutoFit/>
          </a:bodyPr>
          <a:lstStyle>
            <a:lvl1pPr>
              <a:lnSpc>
                <a:spcPct val="120000"/>
              </a:lnSpc>
              <a:defRPr sz="2500">
                <a:solidFill>
                  <a:srgbClr val="A7A7A7"/>
                </a:solidFill>
                <a:latin typeface="Ayuthaya"/>
                <a:ea typeface="Ayuthaya"/>
                <a:cs typeface="Ayuthaya"/>
                <a:sym typeface="Ayuthaya"/>
              </a:defRPr>
            </a:lvl1pPr>
          </a:lstStyle>
          <a:p>
            <a:r>
              <a:rPr lang="en-US" altLang="zh-TW" sz="6000" b="1" dirty="0">
                <a:solidFill>
                  <a:schemeClr val="tx1"/>
                </a:solidFill>
                <a:latin typeface="+mj-lt"/>
              </a:rPr>
              <a:t>System  Features</a:t>
            </a:r>
          </a:p>
          <a:p>
            <a:r>
              <a:rPr lang="en-US" sz="6000" b="1" dirty="0">
                <a:solidFill>
                  <a:schemeClr val="tx1"/>
                </a:solidFill>
                <a:latin typeface="+mj-lt"/>
              </a:rPr>
              <a:t>                        - </a:t>
            </a:r>
            <a:r>
              <a:rPr lang="en-US" altLang="zh-TW" sz="6000" b="1" dirty="0">
                <a:solidFill>
                  <a:schemeClr val="tx1"/>
                </a:solidFill>
                <a:latin typeface="+mj-lt"/>
              </a:rPr>
              <a:t>Relative Organization</a:t>
            </a:r>
          </a:p>
        </p:txBody>
      </p:sp>
    </p:spTree>
    <p:extLst>
      <p:ext uri="{BB962C8B-B14F-4D97-AF65-F5344CB8AC3E}">
        <p14:creationId xmlns:p14="http://schemas.microsoft.com/office/powerpoint/2010/main" val="2790201094"/>
      </p:ext>
    </p:extLst>
  </p:cSld>
  <p:clrMapOvr>
    <a:masterClrMapping/>
  </p:clrMapOvr>
  <p:transition spd="slow"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2" name="群組"/>
          <p:cNvGrpSpPr/>
          <p:nvPr/>
        </p:nvGrpSpPr>
        <p:grpSpPr>
          <a:xfrm>
            <a:off x="12961333" y="549000"/>
            <a:ext cx="8076241" cy="13716002"/>
            <a:chOff x="0" y="0"/>
            <a:chExt cx="8076239" cy="13716001"/>
          </a:xfrm>
        </p:grpSpPr>
        <p:pic>
          <p:nvPicPr>
            <p:cNvPr id="480" name="影像" descr="影像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8076240" cy="137160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81" name="IMG_1900.PNG" descr="IMG_1900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727887" y="1319140"/>
              <a:ext cx="5366616" cy="954542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486" name="矩形 17"/>
          <p:cNvSpPr txBox="1"/>
          <p:nvPr/>
        </p:nvSpPr>
        <p:spPr>
          <a:xfrm>
            <a:off x="1030760" y="8405495"/>
            <a:ext cx="12497969" cy="6463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3600" b="1">
                <a:solidFill>
                  <a:srgbClr val="212121"/>
                </a:solidFill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r>
              <a:rPr lang="en-US" dirty="0"/>
              <a:t>Promote the civilian to share </a:t>
            </a:r>
            <a:r>
              <a:rPr lang="en-US" altLang="zh-TW" dirty="0"/>
              <a:t>local information intensely</a:t>
            </a:r>
            <a:endParaRPr dirty="0"/>
          </a:p>
        </p:txBody>
      </p:sp>
      <p:sp>
        <p:nvSpPr>
          <p:cNvPr id="12" name="D e v e l o p m e n t…"/>
          <p:cNvSpPr txBox="1"/>
          <p:nvPr/>
        </p:nvSpPr>
        <p:spPr>
          <a:xfrm>
            <a:off x="288428" y="1075030"/>
            <a:ext cx="11919925" cy="2360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5" tIns="71435" rIns="71435" bIns="71435" anchor="ctr">
            <a:spAutoFit/>
          </a:bodyPr>
          <a:lstStyle>
            <a:lvl1pPr>
              <a:lnSpc>
                <a:spcPct val="120000"/>
              </a:lnSpc>
              <a:defRPr sz="2500">
                <a:solidFill>
                  <a:srgbClr val="A7A7A7"/>
                </a:solidFill>
                <a:latin typeface="Ayuthaya"/>
                <a:ea typeface="Ayuthaya"/>
                <a:cs typeface="Ayuthaya"/>
                <a:sym typeface="Ayuthaya"/>
              </a:defRPr>
            </a:lvl1pPr>
          </a:lstStyle>
          <a:p>
            <a:r>
              <a:rPr lang="en-US" altLang="zh-TW" sz="6000" b="1" dirty="0">
                <a:solidFill>
                  <a:schemeClr val="tx1"/>
                </a:solidFill>
                <a:latin typeface="+mj-lt"/>
              </a:rPr>
              <a:t>System  Features</a:t>
            </a:r>
          </a:p>
          <a:p>
            <a:r>
              <a:rPr lang="en-US" sz="6000" b="1" dirty="0">
                <a:solidFill>
                  <a:schemeClr val="tx1"/>
                </a:solidFill>
                <a:latin typeface="+mj-lt"/>
              </a:rPr>
              <a:t>                        - </a:t>
            </a:r>
            <a:r>
              <a:rPr lang="en-US" altLang="zh-TW" sz="6000" b="1" dirty="0">
                <a:solidFill>
                  <a:schemeClr val="tx1"/>
                </a:solidFill>
                <a:latin typeface="+mj-lt"/>
              </a:rPr>
              <a:t>Personal Achievement</a:t>
            </a:r>
          </a:p>
        </p:txBody>
      </p:sp>
      <p:sp>
        <p:nvSpPr>
          <p:cNvPr id="13" name="圓角矩形 12"/>
          <p:cNvSpPr/>
          <p:nvPr/>
        </p:nvSpPr>
        <p:spPr>
          <a:xfrm>
            <a:off x="3222007" y="4596395"/>
            <a:ext cx="8464571" cy="2860355"/>
          </a:xfrm>
          <a:prstGeom prst="roundRect">
            <a:avLst/>
          </a:prstGeom>
          <a:solidFill>
            <a:schemeClr val="tx1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2344796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TW" sz="54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sym typeface="Calibri"/>
              </a:rPr>
              <a:t>Record your distribution for the local area</a:t>
            </a:r>
            <a:endParaRPr kumimoji="0" lang="zh-TW" altLang="en-US" sz="54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微軟正黑體" panose="020B0604030504040204" pitchFamily="34" charset="-120"/>
              <a:ea typeface="微軟正黑體" panose="020B0604030504040204" pitchFamily="34" charset="-12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46656268"/>
      </p:ext>
    </p:extLst>
  </p:cSld>
  <p:clrMapOvr>
    <a:masterClrMapping/>
  </p:clrMapOvr>
  <p:transition spd="slow">
    <p:wip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9.png" descr="9.png"/>
          <p:cNvPicPr>
            <a:picLocks noChangeAspect="1"/>
          </p:cNvPicPr>
          <p:nvPr/>
        </p:nvPicPr>
        <p:blipFill rotWithShape="1">
          <a:blip r:embed="rId3">
            <a:extLst/>
          </a:blip>
          <a:srcRect l="35825" r="5999"/>
          <a:stretch/>
        </p:blipFill>
        <p:spPr>
          <a:xfrm>
            <a:off x="10175776" y="0"/>
            <a:ext cx="14185576" cy="13709906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9.png" descr="9.png"/>
          <p:cNvPicPr>
            <a:picLocks noChangeAspect="1"/>
          </p:cNvPicPr>
          <p:nvPr/>
        </p:nvPicPr>
        <p:blipFill rotWithShape="1">
          <a:blip r:embed="rId3">
            <a:extLst/>
          </a:blip>
          <a:srcRect l="13677" r="62108" b="61560"/>
          <a:stretch/>
        </p:blipFill>
        <p:spPr>
          <a:xfrm>
            <a:off x="3020116" y="571664"/>
            <a:ext cx="5904656" cy="5267730"/>
          </a:xfrm>
          <a:prstGeom prst="rect">
            <a:avLst/>
          </a:prstGeom>
          <a:ln w="12700">
            <a:miter lim="400000"/>
          </a:ln>
        </p:spPr>
      </p:pic>
      <p:pic>
        <p:nvPicPr>
          <p:cNvPr id="7" name="9.png" descr="9.png"/>
          <p:cNvPicPr>
            <a:picLocks noChangeAspect="1"/>
          </p:cNvPicPr>
          <p:nvPr/>
        </p:nvPicPr>
        <p:blipFill rotWithShape="1">
          <a:blip r:embed="rId3">
            <a:extLst/>
          </a:blip>
          <a:srcRect l="7735" t="1051" r="86712" b="12773"/>
          <a:stretch/>
        </p:blipFill>
        <p:spPr>
          <a:xfrm>
            <a:off x="238672" y="593304"/>
            <a:ext cx="1530440" cy="11809312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文字方塊 2"/>
          <p:cNvSpPr txBox="1"/>
          <p:nvPr/>
        </p:nvSpPr>
        <p:spPr>
          <a:xfrm>
            <a:off x="2398912" y="4898512"/>
            <a:ext cx="8640960" cy="674030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914400" marR="0" indent="-914400" algn="l" defTabSz="2344796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lphaLcParenR"/>
              <a:tabLst/>
            </a:pPr>
            <a:r>
              <a:rPr lang="en-US" altLang="zh-TW" sz="54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Introduction</a:t>
            </a:r>
          </a:p>
          <a:p>
            <a:pPr marL="914400" indent="-914400">
              <a:lnSpc>
                <a:spcPct val="200000"/>
              </a:lnSpc>
              <a:buFont typeface="+mj-lt"/>
              <a:buAutoNum type="alphaLcParenR"/>
            </a:pPr>
            <a:r>
              <a:rPr lang="en-US" altLang="zh-TW" sz="54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Nucleus Concept</a:t>
            </a:r>
          </a:p>
          <a:p>
            <a:pPr marL="914400" indent="-914400">
              <a:lnSpc>
                <a:spcPct val="200000"/>
              </a:lnSpc>
              <a:buFont typeface="+mj-lt"/>
              <a:buAutoNum type="alphaLcParenR"/>
            </a:pPr>
            <a:r>
              <a:rPr lang="pt-BR" altLang="zh-TW" sz="54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System    Features</a:t>
            </a:r>
          </a:p>
          <a:p>
            <a:pPr marL="914400" indent="-914400">
              <a:lnSpc>
                <a:spcPct val="200000"/>
              </a:lnSpc>
              <a:buFont typeface="+mj-lt"/>
              <a:buAutoNum type="alphaLcParenR"/>
            </a:pPr>
            <a:r>
              <a:rPr lang="pt-BR" altLang="zh-TW" sz="5400" b="1" dirty="0"/>
              <a:t>Future  Development</a:t>
            </a:r>
          </a:p>
        </p:txBody>
      </p:sp>
    </p:spTree>
    <p:extLst>
      <p:ext uri="{BB962C8B-B14F-4D97-AF65-F5344CB8AC3E}">
        <p14:creationId xmlns:p14="http://schemas.microsoft.com/office/powerpoint/2010/main" val="1609547176"/>
      </p:ext>
    </p:extLst>
  </p:cSld>
  <p:clrMapOvr>
    <a:masterClrMapping/>
  </p:clrMapOvr>
  <p:transition spd="slow">
    <p:wip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4" name="影像" descr="影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817124" y="2753544"/>
            <a:ext cx="5715001" cy="9436100"/>
          </a:xfrm>
          <a:prstGeom prst="rect">
            <a:avLst/>
          </a:prstGeom>
          <a:ln w="12700">
            <a:miter lim="400000"/>
          </a:ln>
        </p:spPr>
      </p:pic>
      <p:pic>
        <p:nvPicPr>
          <p:cNvPr id="575" name="影像" descr="影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592600" y="2753544"/>
            <a:ext cx="5715001" cy="9436100"/>
          </a:xfrm>
          <a:prstGeom prst="rect">
            <a:avLst/>
          </a:prstGeom>
          <a:ln w="12700">
            <a:miter lim="400000"/>
          </a:ln>
        </p:spPr>
      </p:pic>
      <p:sp>
        <p:nvSpPr>
          <p:cNvPr id="579" name="Xcode"/>
          <p:cNvSpPr txBox="1"/>
          <p:nvPr/>
        </p:nvSpPr>
        <p:spPr>
          <a:xfrm>
            <a:off x="1335710" y="7608806"/>
            <a:ext cx="144330" cy="7598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5" tIns="71435" rIns="71435" bIns="71435">
            <a:spAutoFit/>
          </a:bodyPr>
          <a:lstStyle>
            <a:lvl1pPr>
              <a:defRPr sz="40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endParaRPr dirty="0"/>
          </a:p>
        </p:txBody>
      </p:sp>
      <p:sp>
        <p:nvSpPr>
          <p:cNvPr id="580" name="Xcode"/>
          <p:cNvSpPr txBox="1"/>
          <p:nvPr/>
        </p:nvSpPr>
        <p:spPr>
          <a:xfrm>
            <a:off x="1783940" y="4579525"/>
            <a:ext cx="10058839" cy="2892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5" tIns="71435" rIns="71435" bIns="71435">
            <a:spAutoFit/>
          </a:bodyPr>
          <a:lstStyle>
            <a:lvl1pPr>
              <a:defRPr sz="40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 marL="914400" indent="-914400">
              <a:lnSpc>
                <a:spcPct val="200000"/>
              </a:lnSpc>
              <a:buFont typeface="+mj-lt"/>
              <a:buAutoNum type="alphaLcPeriod"/>
            </a:pPr>
            <a:r>
              <a:rPr lang="en-US" altLang="zh-TW" sz="4800" dirty="0">
                <a:latin typeface="+mj-lt"/>
              </a:rPr>
              <a:t>Determine the disaster by the video</a:t>
            </a:r>
          </a:p>
          <a:p>
            <a:pPr marL="914400" indent="-914400">
              <a:lnSpc>
                <a:spcPct val="200000"/>
              </a:lnSpc>
              <a:buFont typeface="+mj-lt"/>
              <a:buAutoNum type="alphaLcPeriod"/>
            </a:pPr>
            <a:r>
              <a:rPr lang="en-US" altLang="zh-TW" sz="4800" dirty="0">
                <a:latin typeface="+mj-lt"/>
              </a:rPr>
              <a:t>Create commercial value</a:t>
            </a:r>
          </a:p>
        </p:txBody>
      </p:sp>
      <p:sp>
        <p:nvSpPr>
          <p:cNvPr id="8" name="D e v e l o p m e n t…"/>
          <p:cNvSpPr txBox="1"/>
          <p:nvPr/>
        </p:nvSpPr>
        <p:spPr>
          <a:xfrm>
            <a:off x="2060692" y="2753544"/>
            <a:ext cx="6761461" cy="12522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5" tIns="71435" rIns="71435" bIns="71435" anchor="ctr">
            <a:spAutoFit/>
          </a:bodyPr>
          <a:lstStyle>
            <a:lvl1pPr>
              <a:lnSpc>
                <a:spcPct val="120000"/>
              </a:lnSpc>
              <a:defRPr sz="2500">
                <a:solidFill>
                  <a:srgbClr val="A7A7A7"/>
                </a:solidFill>
                <a:latin typeface="Ayuthaya"/>
                <a:ea typeface="Ayuthaya"/>
                <a:cs typeface="Ayuthaya"/>
                <a:sym typeface="Ayuthaya"/>
              </a:defRPr>
            </a:lvl1pPr>
          </a:lstStyle>
          <a:p>
            <a:r>
              <a:rPr lang="en-US" altLang="zh-TW" sz="6000" b="1" dirty="0">
                <a:solidFill>
                  <a:schemeClr val="tx1"/>
                </a:solidFill>
                <a:latin typeface="+mj-lt"/>
              </a:rPr>
              <a:t>Future Development</a:t>
            </a:r>
          </a:p>
        </p:txBody>
      </p:sp>
    </p:spTree>
  </p:cSld>
  <p:clrMapOvr>
    <a:masterClrMapping/>
  </p:clrMapOvr>
  <p:transition spd="med">
    <p:pull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地 區 人 流 分 析"/>
          <p:cNvSpPr txBox="1"/>
          <p:nvPr/>
        </p:nvSpPr>
        <p:spPr>
          <a:xfrm>
            <a:off x="3338003" y="5888356"/>
            <a:ext cx="5989777" cy="106182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 numCol="1" anchor="t">
            <a:spAutoFit/>
          </a:bodyPr>
          <a:lstStyle>
            <a:lvl1pPr>
              <a:defRPr sz="6300">
                <a:solidFill>
                  <a:srgbClr val="FFFFFF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r>
              <a:rPr lang="zh-TW" altLang="en-US" dirty="0"/>
              <a:t>影 片 判 斷 災 情</a:t>
            </a:r>
          </a:p>
        </p:txBody>
      </p:sp>
      <p:sp>
        <p:nvSpPr>
          <p:cNvPr id="588" name="矩形 14"/>
          <p:cNvSpPr txBox="1"/>
          <p:nvPr/>
        </p:nvSpPr>
        <p:spPr>
          <a:xfrm>
            <a:off x="886744" y="4672276"/>
            <a:ext cx="13920192" cy="34163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8" tIns="45718" rIns="45718" bIns="45718">
            <a:spAutoFit/>
          </a:bodyPr>
          <a:lstStyle>
            <a:lvl1pPr algn="ctr">
              <a:defRPr b="1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algn="l">
              <a:lnSpc>
                <a:spcPct val="200000"/>
              </a:lnSpc>
            </a:pPr>
            <a:r>
              <a:rPr lang="en-US" altLang="zh-TW" sz="5400" b="0" dirty="0">
                <a:latin typeface="+mj-lt"/>
              </a:rPr>
              <a:t>Analysis the disaster to make a correct decision ,</a:t>
            </a:r>
          </a:p>
          <a:p>
            <a:pPr algn="l">
              <a:lnSpc>
                <a:spcPct val="200000"/>
              </a:lnSpc>
            </a:pPr>
            <a:r>
              <a:rPr lang="en-US" altLang="zh-TW" sz="5400" b="0" dirty="0">
                <a:latin typeface="+mj-lt"/>
              </a:rPr>
              <a:t>so that can avoid wasting resources .</a:t>
            </a:r>
            <a:endParaRPr sz="5400" b="0" dirty="0">
              <a:latin typeface="+mj-lt"/>
            </a:endParaRPr>
          </a:p>
        </p:txBody>
      </p:sp>
      <p:pic>
        <p:nvPicPr>
          <p:cNvPr id="23" name="影像" descr="影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944528" y="15783"/>
            <a:ext cx="7188201" cy="13144501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D e v e l o p m e n t…"/>
          <p:cNvSpPr txBox="1"/>
          <p:nvPr/>
        </p:nvSpPr>
        <p:spPr>
          <a:xfrm>
            <a:off x="742728" y="1987455"/>
            <a:ext cx="17425937" cy="22863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1435" tIns="71435" rIns="71435" bIns="71435" anchor="ctr">
            <a:spAutoFit/>
          </a:bodyPr>
          <a:lstStyle>
            <a:lvl1pPr>
              <a:lnSpc>
                <a:spcPct val="120000"/>
              </a:lnSpc>
              <a:defRPr sz="2500">
                <a:solidFill>
                  <a:srgbClr val="A7A7A7"/>
                </a:solidFill>
                <a:latin typeface="Ayuthaya"/>
                <a:ea typeface="Ayuthaya"/>
                <a:cs typeface="Ayuthaya"/>
                <a:sym typeface="Ayuthaya"/>
              </a:defRPr>
            </a:lvl1pPr>
          </a:lstStyle>
          <a:p>
            <a:r>
              <a:rPr lang="en-US" altLang="zh-TW" sz="6000" b="1" dirty="0">
                <a:solidFill>
                  <a:schemeClr val="tx1"/>
                </a:solidFill>
                <a:latin typeface="+mj-lt"/>
              </a:rPr>
              <a:t>Future Development</a:t>
            </a:r>
          </a:p>
          <a:p>
            <a:pPr>
              <a:defRPr sz="2500">
                <a:solidFill>
                  <a:srgbClr val="A7A7A7"/>
                </a:solidFill>
                <a:latin typeface="Ayuthaya"/>
                <a:ea typeface="Ayuthaya"/>
                <a:cs typeface="Ayuthaya"/>
                <a:sym typeface="Ayuthaya"/>
              </a:defRPr>
            </a:pPr>
            <a:r>
              <a:rPr lang="pt-BR" altLang="zh-TW" sz="6000" b="1" dirty="0">
                <a:solidFill>
                  <a:schemeClr val="tx1"/>
                </a:solidFill>
                <a:latin typeface="+mj-lt"/>
              </a:rPr>
              <a:t>                         - </a:t>
            </a:r>
            <a:r>
              <a:rPr lang="en-US" altLang="zh-TW" sz="6000" b="1" dirty="0">
                <a:solidFill>
                  <a:schemeClr val="tx1"/>
                </a:solidFill>
                <a:latin typeface="+mj-lt"/>
              </a:rPr>
              <a:t>Determine the disaster by the video</a:t>
            </a: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01" b="12725"/>
          <a:stretch/>
        </p:blipFill>
        <p:spPr>
          <a:xfrm>
            <a:off x="6926462" y="8487024"/>
            <a:ext cx="10018066" cy="48320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3" name="直線單箭頭接點 2"/>
          <p:cNvCxnSpPr/>
          <p:nvPr/>
        </p:nvCxnSpPr>
        <p:spPr>
          <a:xfrm flipH="1">
            <a:off x="12552040" y="8010128"/>
            <a:ext cx="5112568" cy="360040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wip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矩形 14"/>
          <p:cNvSpPr txBox="1"/>
          <p:nvPr/>
        </p:nvSpPr>
        <p:spPr>
          <a:xfrm>
            <a:off x="128509" y="6816009"/>
            <a:ext cx="17330113" cy="18466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8" tIns="45718" rIns="45718" bIns="45718">
            <a:spAutoFit/>
          </a:bodyPr>
          <a:lstStyle>
            <a:lvl1pPr algn="ctr">
              <a:defRPr b="1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algn="l"/>
            <a:r>
              <a:rPr lang="en-US" sz="5400" b="0" dirty="0">
                <a:latin typeface="+mj-lt"/>
              </a:rPr>
              <a:t>Through </a:t>
            </a:r>
            <a:r>
              <a:rPr lang="en-US" sz="5400" b="0" dirty="0" err="1">
                <a:latin typeface="+mj-lt"/>
              </a:rPr>
              <a:t>analysising</a:t>
            </a:r>
            <a:r>
              <a:rPr lang="en-US" sz="5400" b="0" dirty="0">
                <a:latin typeface="+mj-lt"/>
              </a:rPr>
              <a:t> the flow of people and find the hot spot of the location. We can </a:t>
            </a:r>
            <a:r>
              <a:rPr lang="en-US" altLang="zh-TW" sz="5400" b="0" dirty="0">
                <a:latin typeface="+mj-lt"/>
              </a:rPr>
              <a:t>develop more </a:t>
            </a:r>
            <a:r>
              <a:rPr lang="en-US" altLang="zh-TW" sz="6000" dirty="0">
                <a:solidFill>
                  <a:schemeClr val="tx1"/>
                </a:solidFill>
                <a:latin typeface="+mj-lt"/>
              </a:rPr>
              <a:t>commercial value </a:t>
            </a:r>
            <a:r>
              <a:rPr lang="en-US" altLang="zh-TW" sz="6000" b="0" dirty="0">
                <a:solidFill>
                  <a:schemeClr val="tx1"/>
                </a:solidFill>
                <a:latin typeface="+mj-lt"/>
              </a:rPr>
              <a:t>.</a:t>
            </a:r>
          </a:p>
        </p:txBody>
      </p:sp>
      <p:grpSp>
        <p:nvGrpSpPr>
          <p:cNvPr id="601" name="群組"/>
          <p:cNvGrpSpPr/>
          <p:nvPr/>
        </p:nvGrpSpPr>
        <p:grpSpPr>
          <a:xfrm>
            <a:off x="16872520" y="953344"/>
            <a:ext cx="8076241" cy="13716002"/>
            <a:chOff x="0" y="0"/>
            <a:chExt cx="8076239" cy="13716001"/>
          </a:xfrm>
        </p:grpSpPr>
        <p:pic>
          <p:nvPicPr>
            <p:cNvPr id="590" name="影像" descr="影像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8076240" cy="137160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600" name="群組"/>
            <p:cNvGrpSpPr/>
            <p:nvPr/>
          </p:nvGrpSpPr>
          <p:grpSpPr>
            <a:xfrm>
              <a:off x="748062" y="1375562"/>
              <a:ext cx="5334463" cy="9502785"/>
              <a:chOff x="0" y="0"/>
              <a:chExt cx="5334462" cy="9502784"/>
            </a:xfrm>
          </p:grpSpPr>
          <p:pic>
            <p:nvPicPr>
              <p:cNvPr id="591" name="影像" descr="影像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rcRect l="3074" t="14535" r="50129" b="17095"/>
              <a:stretch>
                <a:fillRect/>
              </a:stretch>
            </p:blipFill>
            <p:spPr>
              <a:xfrm>
                <a:off x="0" y="0"/>
                <a:ext cx="5334463" cy="950278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592" name="Picture 2" descr="Picture 2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rcRect r="27" b="27"/>
              <a:stretch>
                <a:fillRect/>
              </a:stretch>
            </p:blipFill>
            <p:spPr>
              <a:xfrm flipH="1">
                <a:off x="1933135" y="3084892"/>
                <a:ext cx="664369" cy="66437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4834" y="0"/>
                      <a:pt x="0" y="4834"/>
                      <a:pt x="0" y="10800"/>
                    </a:cubicBezTo>
                    <a:cubicBezTo>
                      <a:pt x="0" y="16766"/>
                      <a:pt x="4834" y="21600"/>
                      <a:pt x="10800" y="21600"/>
                    </a:cubicBezTo>
                    <a:cubicBezTo>
                      <a:pt x="16766" y="21600"/>
                      <a:pt x="21600" y="16766"/>
                      <a:pt x="21600" y="10800"/>
                    </a:cubicBezTo>
                    <a:cubicBezTo>
                      <a:pt x="21600" y="4834"/>
                      <a:pt x="16766" y="0"/>
                      <a:pt x="10800" y="0"/>
                    </a:cubicBezTo>
                    <a:close/>
                  </a:path>
                </a:pathLst>
              </a:custGeom>
              <a:ln w="38100" cap="rnd">
                <a:solidFill>
                  <a:srgbClr val="F1F1F1"/>
                </a:solidFill>
                <a:prstDash val="solid"/>
                <a:round/>
              </a:ln>
              <a:effectLst>
                <a:outerShdw blurRad="381000" dist="292100" dir="5400000" rotWithShape="0">
                  <a:srgbClr val="000000">
                    <a:alpha val="22000"/>
                  </a:srgbClr>
                </a:outerShdw>
              </a:effectLst>
            </p:spPr>
          </p:pic>
          <p:pic>
            <p:nvPicPr>
              <p:cNvPr id="593" name="Picture 4" descr="Picture 4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rcRect r="27"/>
              <a:stretch>
                <a:fillRect/>
              </a:stretch>
            </p:blipFill>
            <p:spPr>
              <a:xfrm>
                <a:off x="884306" y="3656607"/>
                <a:ext cx="664370" cy="6622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4834" y="0"/>
                      <a:pt x="0" y="4831"/>
                      <a:pt x="0" y="10794"/>
                    </a:cubicBezTo>
                    <a:cubicBezTo>
                      <a:pt x="0" y="16755"/>
                      <a:pt x="4834" y="21600"/>
                      <a:pt x="10800" y="21600"/>
                    </a:cubicBezTo>
                    <a:cubicBezTo>
                      <a:pt x="16766" y="21600"/>
                      <a:pt x="21600" y="16755"/>
                      <a:pt x="21600" y="10794"/>
                    </a:cubicBezTo>
                    <a:cubicBezTo>
                      <a:pt x="21600" y="4831"/>
                      <a:pt x="16766" y="0"/>
                      <a:pt x="10800" y="0"/>
                    </a:cubicBezTo>
                    <a:close/>
                  </a:path>
                </a:pathLst>
              </a:custGeom>
              <a:ln w="38100" cap="rnd">
                <a:solidFill>
                  <a:srgbClr val="EAEAEA"/>
                </a:solidFill>
                <a:prstDash val="solid"/>
                <a:round/>
              </a:ln>
              <a:effectLst>
                <a:outerShdw blurRad="381000" dist="292100" dir="5400000" rotWithShape="0">
                  <a:srgbClr val="000000">
                    <a:alpha val="22000"/>
                  </a:srgbClr>
                </a:outerShdw>
              </a:effectLst>
            </p:spPr>
          </p:pic>
          <p:pic>
            <p:nvPicPr>
              <p:cNvPr id="594" name="Picture 2" descr="Picture 2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rcRect r="27" b="27"/>
              <a:stretch>
                <a:fillRect/>
              </a:stretch>
            </p:blipFill>
            <p:spPr>
              <a:xfrm>
                <a:off x="723517" y="5957100"/>
                <a:ext cx="664369" cy="66437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4834" y="0"/>
                      <a:pt x="0" y="4834"/>
                      <a:pt x="0" y="10800"/>
                    </a:cubicBezTo>
                    <a:cubicBezTo>
                      <a:pt x="0" y="16766"/>
                      <a:pt x="4834" y="21600"/>
                      <a:pt x="10800" y="21600"/>
                    </a:cubicBezTo>
                    <a:cubicBezTo>
                      <a:pt x="16766" y="21600"/>
                      <a:pt x="21600" y="16766"/>
                      <a:pt x="21600" y="10800"/>
                    </a:cubicBezTo>
                    <a:cubicBezTo>
                      <a:pt x="21600" y="4834"/>
                      <a:pt x="16766" y="0"/>
                      <a:pt x="10800" y="0"/>
                    </a:cubicBezTo>
                    <a:close/>
                  </a:path>
                </a:pathLst>
              </a:custGeom>
              <a:ln w="63500" cap="rnd">
                <a:solidFill>
                  <a:srgbClr val="FFFFFF"/>
                </a:solidFill>
                <a:prstDash val="solid"/>
                <a:round/>
              </a:ln>
              <a:effectLst>
                <a:outerShdw blurRad="381000" dist="292100" dir="5400000" rotWithShape="0">
                  <a:srgbClr val="000000">
                    <a:alpha val="22000"/>
                  </a:srgbClr>
                </a:outerShdw>
              </a:effectLst>
            </p:spPr>
          </p:pic>
          <p:pic>
            <p:nvPicPr>
              <p:cNvPr id="595" name="Picture 2" descr="Picture 2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rcRect r="27" b="27"/>
              <a:stretch>
                <a:fillRect/>
              </a:stretch>
            </p:blipFill>
            <p:spPr>
              <a:xfrm>
                <a:off x="3605340" y="4061671"/>
                <a:ext cx="664369" cy="66436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4834" y="0"/>
                      <a:pt x="0" y="4834"/>
                      <a:pt x="0" y="10800"/>
                    </a:cubicBezTo>
                    <a:cubicBezTo>
                      <a:pt x="0" y="16766"/>
                      <a:pt x="4834" y="21600"/>
                      <a:pt x="10800" y="21600"/>
                    </a:cubicBezTo>
                    <a:cubicBezTo>
                      <a:pt x="16766" y="21600"/>
                      <a:pt x="21600" y="16766"/>
                      <a:pt x="21600" y="10800"/>
                    </a:cubicBezTo>
                    <a:cubicBezTo>
                      <a:pt x="21600" y="4834"/>
                      <a:pt x="16766" y="0"/>
                      <a:pt x="10800" y="0"/>
                    </a:cubicBezTo>
                    <a:close/>
                  </a:path>
                </a:pathLst>
              </a:custGeom>
              <a:ln w="63500" cap="rnd">
                <a:solidFill>
                  <a:srgbClr val="FFFFFF"/>
                </a:solidFill>
                <a:prstDash val="solid"/>
                <a:round/>
              </a:ln>
              <a:effectLst>
                <a:outerShdw blurRad="381000" dist="292100" dir="5400000" rotWithShape="0">
                  <a:srgbClr val="000000">
                    <a:alpha val="22000"/>
                  </a:srgbClr>
                </a:outerShdw>
              </a:effectLst>
            </p:spPr>
          </p:pic>
          <p:pic>
            <p:nvPicPr>
              <p:cNvPr id="596" name="Picture 2" descr="Picture 2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rcRect r="27" b="27"/>
              <a:stretch>
                <a:fillRect/>
              </a:stretch>
            </p:blipFill>
            <p:spPr>
              <a:xfrm>
                <a:off x="3605340" y="2308535"/>
                <a:ext cx="664369" cy="66437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4834" y="0"/>
                      <a:pt x="0" y="4834"/>
                      <a:pt x="0" y="10800"/>
                    </a:cubicBezTo>
                    <a:cubicBezTo>
                      <a:pt x="0" y="16766"/>
                      <a:pt x="4834" y="21600"/>
                      <a:pt x="10800" y="21600"/>
                    </a:cubicBezTo>
                    <a:cubicBezTo>
                      <a:pt x="16766" y="21600"/>
                      <a:pt x="21600" y="16766"/>
                      <a:pt x="21600" y="10800"/>
                    </a:cubicBezTo>
                    <a:cubicBezTo>
                      <a:pt x="21600" y="4834"/>
                      <a:pt x="16766" y="0"/>
                      <a:pt x="10800" y="0"/>
                    </a:cubicBezTo>
                    <a:close/>
                  </a:path>
                </a:pathLst>
              </a:custGeom>
              <a:ln w="63500" cap="rnd">
                <a:solidFill>
                  <a:srgbClr val="FFFFFF"/>
                </a:solidFill>
                <a:prstDash val="solid"/>
                <a:round/>
              </a:ln>
              <a:effectLst>
                <a:outerShdw blurRad="381000" dist="292100" dir="5400000" rotWithShape="0">
                  <a:srgbClr val="000000">
                    <a:alpha val="22000"/>
                  </a:srgbClr>
                </a:outerShdw>
              </a:effectLst>
            </p:spPr>
          </p:pic>
          <p:pic>
            <p:nvPicPr>
              <p:cNvPr id="597" name="Picture 2" descr="Picture 2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rcRect r="27" b="27"/>
              <a:stretch>
                <a:fillRect/>
              </a:stretch>
            </p:blipFill>
            <p:spPr>
              <a:xfrm>
                <a:off x="1132732" y="7650724"/>
                <a:ext cx="664370" cy="66437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4834" y="0"/>
                      <a:pt x="0" y="4834"/>
                      <a:pt x="0" y="10800"/>
                    </a:cubicBezTo>
                    <a:cubicBezTo>
                      <a:pt x="0" y="16766"/>
                      <a:pt x="4834" y="21600"/>
                      <a:pt x="10800" y="21600"/>
                    </a:cubicBezTo>
                    <a:cubicBezTo>
                      <a:pt x="16766" y="21600"/>
                      <a:pt x="21600" y="16766"/>
                      <a:pt x="21600" y="10800"/>
                    </a:cubicBezTo>
                    <a:cubicBezTo>
                      <a:pt x="21600" y="4834"/>
                      <a:pt x="16766" y="0"/>
                      <a:pt x="10800" y="0"/>
                    </a:cubicBezTo>
                    <a:close/>
                  </a:path>
                </a:pathLst>
              </a:custGeom>
              <a:ln w="63500" cap="rnd">
                <a:solidFill>
                  <a:srgbClr val="FFFFFF"/>
                </a:solidFill>
                <a:prstDash val="solid"/>
                <a:round/>
              </a:ln>
              <a:effectLst>
                <a:outerShdw blurRad="381000" dist="292100" dir="5400000" rotWithShape="0">
                  <a:srgbClr val="000000">
                    <a:alpha val="22000"/>
                  </a:srgbClr>
                </a:outerShdw>
              </a:effectLst>
            </p:spPr>
          </p:pic>
          <p:pic>
            <p:nvPicPr>
              <p:cNvPr id="598" name="Picture 2" descr="Picture 2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rcRect r="27" b="27"/>
              <a:stretch>
                <a:fillRect/>
              </a:stretch>
            </p:blipFill>
            <p:spPr>
              <a:xfrm>
                <a:off x="2559778" y="6473599"/>
                <a:ext cx="664370" cy="66437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4834" y="0"/>
                      <a:pt x="0" y="4834"/>
                      <a:pt x="0" y="10800"/>
                    </a:cubicBezTo>
                    <a:cubicBezTo>
                      <a:pt x="0" y="16766"/>
                      <a:pt x="4834" y="21600"/>
                      <a:pt x="10800" y="21600"/>
                    </a:cubicBezTo>
                    <a:cubicBezTo>
                      <a:pt x="16766" y="21600"/>
                      <a:pt x="21600" y="16766"/>
                      <a:pt x="21600" y="10800"/>
                    </a:cubicBezTo>
                    <a:cubicBezTo>
                      <a:pt x="21600" y="4834"/>
                      <a:pt x="16766" y="0"/>
                      <a:pt x="10800" y="0"/>
                    </a:cubicBezTo>
                    <a:close/>
                  </a:path>
                </a:pathLst>
              </a:custGeom>
              <a:ln w="63500" cap="rnd">
                <a:solidFill>
                  <a:srgbClr val="FFFFFF"/>
                </a:solidFill>
                <a:prstDash val="solid"/>
                <a:round/>
              </a:ln>
              <a:effectLst>
                <a:outerShdw blurRad="381000" dist="292100" dir="5400000" rotWithShape="0">
                  <a:srgbClr val="000000">
                    <a:alpha val="22000"/>
                  </a:srgbClr>
                </a:outerShdw>
              </a:effectLst>
            </p:spPr>
          </p:pic>
          <p:pic>
            <p:nvPicPr>
              <p:cNvPr id="599" name="Picture 2" descr="Picture 2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rcRect r="27" b="27"/>
              <a:stretch>
                <a:fillRect/>
              </a:stretch>
            </p:blipFill>
            <p:spPr>
              <a:xfrm>
                <a:off x="4030654" y="5814806"/>
                <a:ext cx="664370" cy="66437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4834" y="0"/>
                      <a:pt x="0" y="4834"/>
                      <a:pt x="0" y="10800"/>
                    </a:cubicBezTo>
                    <a:cubicBezTo>
                      <a:pt x="0" y="16766"/>
                      <a:pt x="4834" y="21600"/>
                      <a:pt x="10800" y="21600"/>
                    </a:cubicBezTo>
                    <a:cubicBezTo>
                      <a:pt x="16766" y="21600"/>
                      <a:pt x="21600" y="16766"/>
                      <a:pt x="21600" y="10800"/>
                    </a:cubicBezTo>
                    <a:cubicBezTo>
                      <a:pt x="21600" y="4834"/>
                      <a:pt x="16766" y="0"/>
                      <a:pt x="10800" y="0"/>
                    </a:cubicBezTo>
                    <a:close/>
                  </a:path>
                </a:pathLst>
              </a:custGeom>
              <a:ln w="63500" cap="rnd">
                <a:solidFill>
                  <a:srgbClr val="FFFFFF"/>
                </a:solidFill>
                <a:prstDash val="solid"/>
                <a:round/>
              </a:ln>
              <a:effectLst>
                <a:outerShdw blurRad="381000" dist="292100" dir="5400000" rotWithShape="0">
                  <a:srgbClr val="000000">
                    <a:alpha val="22000"/>
                  </a:srgbClr>
                </a:outerShdw>
              </a:effectLst>
            </p:spPr>
          </p:pic>
        </p:grpSp>
      </p:grpSp>
      <p:sp>
        <p:nvSpPr>
          <p:cNvPr id="602" name="橢圓 7"/>
          <p:cNvSpPr/>
          <p:nvPr/>
        </p:nvSpPr>
        <p:spPr>
          <a:xfrm>
            <a:off x="18188930" y="4761924"/>
            <a:ext cx="2278229" cy="2910883"/>
          </a:xfrm>
          <a:prstGeom prst="ellipse">
            <a:avLst/>
          </a:prstGeom>
          <a:ln w="76200">
            <a:solidFill>
              <a:srgbClr val="000000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" name="D e v e l o p m e n t…"/>
          <p:cNvSpPr txBox="1"/>
          <p:nvPr/>
        </p:nvSpPr>
        <p:spPr>
          <a:xfrm>
            <a:off x="742728" y="1950522"/>
            <a:ext cx="17425937" cy="2360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1435" tIns="71435" rIns="71435" bIns="71435" anchor="ctr">
            <a:spAutoFit/>
          </a:bodyPr>
          <a:lstStyle>
            <a:lvl1pPr>
              <a:lnSpc>
                <a:spcPct val="120000"/>
              </a:lnSpc>
              <a:defRPr sz="2500">
                <a:solidFill>
                  <a:srgbClr val="A7A7A7"/>
                </a:solidFill>
                <a:latin typeface="Ayuthaya"/>
                <a:ea typeface="Ayuthaya"/>
                <a:cs typeface="Ayuthaya"/>
                <a:sym typeface="Ayuthaya"/>
              </a:defRPr>
            </a:lvl1pPr>
          </a:lstStyle>
          <a:p>
            <a:r>
              <a:rPr lang="en-US" altLang="zh-TW" sz="6000" b="1" dirty="0">
                <a:solidFill>
                  <a:schemeClr val="tx1"/>
                </a:solidFill>
                <a:latin typeface="+mj-lt"/>
              </a:rPr>
              <a:t>Future Development</a:t>
            </a:r>
          </a:p>
          <a:p>
            <a:pPr>
              <a:defRPr sz="2500">
                <a:solidFill>
                  <a:srgbClr val="A7A7A7"/>
                </a:solidFill>
                <a:latin typeface="Ayuthaya"/>
                <a:ea typeface="Ayuthaya"/>
                <a:cs typeface="Ayuthaya"/>
                <a:sym typeface="Ayuthaya"/>
              </a:defRPr>
            </a:pPr>
            <a:r>
              <a:rPr lang="pt-BR" altLang="zh-TW" sz="6000" b="1" dirty="0">
                <a:solidFill>
                  <a:schemeClr val="tx1"/>
                </a:solidFill>
                <a:latin typeface="+mj-lt"/>
              </a:rPr>
              <a:t>                        - </a:t>
            </a:r>
            <a:r>
              <a:rPr lang="en-US" altLang="zh-TW" sz="6000" b="1" dirty="0">
                <a:solidFill>
                  <a:schemeClr val="tx1"/>
                </a:solidFill>
                <a:latin typeface="+mj-lt"/>
              </a:rPr>
              <a:t>Create commercial value</a:t>
            </a:r>
          </a:p>
        </p:txBody>
      </p:sp>
    </p:spTree>
    <p:extLst>
      <p:ext uri="{BB962C8B-B14F-4D97-AF65-F5344CB8AC3E}">
        <p14:creationId xmlns:p14="http://schemas.microsoft.com/office/powerpoint/2010/main" val="1874265471"/>
      </p:ext>
    </p:extLst>
  </p:cSld>
  <p:clrMapOvr>
    <a:masterClrMapping/>
  </p:clrMapOvr>
  <p:transition spd="slow">
    <p:wipe/>
  </p:transition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700"/>
                                        <p:tgtEl>
                                          <p:spTgt spid="6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2" grpId="0" animBg="1" advAuto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9.png" descr="9.png"/>
          <p:cNvPicPr>
            <a:picLocks noChangeAspect="1"/>
          </p:cNvPicPr>
          <p:nvPr/>
        </p:nvPicPr>
        <p:blipFill rotWithShape="1">
          <a:blip r:embed="rId3">
            <a:extLst/>
          </a:blip>
          <a:srcRect l="35825" r="5999"/>
          <a:stretch/>
        </p:blipFill>
        <p:spPr>
          <a:xfrm>
            <a:off x="10175776" y="0"/>
            <a:ext cx="14185576" cy="13709906"/>
          </a:xfrm>
          <a:prstGeom prst="rect">
            <a:avLst/>
          </a:prstGeom>
          <a:ln w="12700">
            <a:miter lim="400000"/>
          </a:ln>
        </p:spPr>
      </p:pic>
      <p:pic>
        <p:nvPicPr>
          <p:cNvPr id="7" name="9.png" descr="9.png"/>
          <p:cNvPicPr>
            <a:picLocks noChangeAspect="1"/>
          </p:cNvPicPr>
          <p:nvPr/>
        </p:nvPicPr>
        <p:blipFill rotWithShape="1">
          <a:blip r:embed="rId3">
            <a:extLst/>
          </a:blip>
          <a:srcRect l="7735" t="1051" r="86712" b="12773"/>
          <a:stretch/>
        </p:blipFill>
        <p:spPr>
          <a:xfrm>
            <a:off x="238672" y="593304"/>
            <a:ext cx="1530440" cy="11809312"/>
          </a:xfrm>
          <a:prstGeom prst="rect">
            <a:avLst/>
          </a:prstGeom>
          <a:ln w="12700">
            <a:miter lim="400000"/>
          </a:ln>
        </p:spPr>
      </p:pic>
      <p:pic>
        <p:nvPicPr>
          <p:cNvPr id="8" name="9.png" descr="9.png"/>
          <p:cNvPicPr>
            <a:picLocks noChangeAspect="1"/>
          </p:cNvPicPr>
          <p:nvPr/>
        </p:nvPicPr>
        <p:blipFill rotWithShape="1">
          <a:blip r:embed="rId4">
            <a:extLst/>
          </a:blip>
          <a:srcRect l="8067" t="27931" r="67867" b="26768"/>
          <a:stretch/>
        </p:blipFill>
        <p:spPr>
          <a:xfrm>
            <a:off x="2435127" y="2609528"/>
            <a:ext cx="5868441" cy="620792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674644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switch dir="r"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群組 5"/>
          <p:cNvGrpSpPr/>
          <p:nvPr/>
        </p:nvGrpSpPr>
        <p:grpSpPr>
          <a:xfrm>
            <a:off x="7295456" y="-145473"/>
            <a:ext cx="6624736" cy="13268169"/>
            <a:chOff x="7295456" y="-145473"/>
            <a:chExt cx="5904657" cy="11712338"/>
          </a:xfrm>
        </p:grpSpPr>
        <p:pic>
          <p:nvPicPr>
            <p:cNvPr id="5" name="影像" descr="影像"/>
            <p:cNvPicPr>
              <a:picLocks noChangeAspect="1"/>
            </p:cNvPicPr>
            <p:nvPr/>
          </p:nvPicPr>
          <p:blipFill rotWithShape="1">
            <a:blip r:embed="rId4">
              <a:extLst/>
            </a:blip>
            <a:srcRect l="5008" t="3834" r="12848" b="7062"/>
            <a:stretch/>
          </p:blipFill>
          <p:spPr>
            <a:xfrm>
              <a:off x="7295456" y="-145473"/>
              <a:ext cx="5904657" cy="11712338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4" name="video-1535102827">
              <a:hlinkClick r:id="" action="ppaction://media"/>
            </p:cNvPr>
            <p:cNvPicPr>
              <a:picLocks noChangeAspect="1"/>
            </p:cNvPicPr>
            <p:nvPr>
              <a:videoFile r:link="rId2"/>
              <p:extLst>
                <p:ext uri="{DAA4B4D4-6D71-4841-9C94-3DE7FCFB9230}">
                  <p14:media xmlns:p14="http://schemas.microsoft.com/office/powerpoint/2010/main" r:embed="rId1"/>
                </p:ext>
              </p:extLst>
            </p:nvPr>
          </p:nvPicPr>
          <p:blipFill>
            <a:blip r:embed="rId5"/>
            <a:stretch>
              <a:fillRect/>
            </a:stretch>
          </p:blipFill>
          <p:spPr>
            <a:xfrm>
              <a:off x="7799512" y="1150650"/>
              <a:ext cx="5040559" cy="9073662"/>
            </a:xfrm>
            <a:prstGeom prst="rect">
              <a:avLst/>
            </a:prstGeom>
            <a:ln w="127000" cap="sq">
              <a:noFill/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27471435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開 發…"/>
          <p:cNvSpPr txBox="1"/>
          <p:nvPr/>
        </p:nvSpPr>
        <p:spPr>
          <a:xfrm>
            <a:off x="3719522" y="1269250"/>
            <a:ext cx="5109335" cy="21226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5" tIns="71435" rIns="71435" bIns="71435" anchor="ctr">
            <a:spAutoFit/>
          </a:bodyPr>
          <a:lstStyle/>
          <a:p>
            <a:pPr>
              <a:defRPr sz="6500" b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未 來 發 展</a:t>
            </a:r>
          </a:p>
          <a:p>
            <a:pPr>
              <a:defRPr sz="4500" b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個 人 化 資 訊 推 薦</a:t>
            </a:r>
          </a:p>
        </p:txBody>
      </p:sp>
      <p:sp>
        <p:nvSpPr>
          <p:cNvPr id="671" name="D e v e l o p m e n t…"/>
          <p:cNvSpPr txBox="1"/>
          <p:nvPr/>
        </p:nvSpPr>
        <p:spPr>
          <a:xfrm>
            <a:off x="3780883" y="3401266"/>
            <a:ext cx="2347060" cy="7854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5" tIns="71435" rIns="71435" bIns="71435" anchor="ctr">
            <a:spAutoFit/>
          </a:bodyPr>
          <a:lstStyle/>
          <a:p>
            <a:pPr>
              <a:lnSpc>
                <a:spcPct val="120000"/>
              </a:lnSpc>
              <a:defRPr sz="1700">
                <a:solidFill>
                  <a:srgbClr val="A7A7A7"/>
                </a:solidFill>
                <a:latin typeface="Ayuthaya"/>
                <a:ea typeface="Ayuthaya"/>
                <a:cs typeface="Ayuthaya"/>
                <a:sym typeface="Ayuthaya"/>
              </a:defRPr>
            </a:pPr>
            <a:r>
              <a:t>P e r s o n a l</a:t>
            </a:r>
          </a:p>
          <a:p>
            <a:pPr>
              <a:lnSpc>
                <a:spcPct val="120000"/>
              </a:lnSpc>
              <a:defRPr sz="1700">
                <a:solidFill>
                  <a:srgbClr val="A7A7A7"/>
                </a:solidFill>
                <a:latin typeface="Ayuthaya"/>
                <a:ea typeface="Ayuthaya"/>
                <a:cs typeface="Ayuthaya"/>
                <a:sym typeface="Ayuthaya"/>
              </a:defRPr>
            </a:pPr>
            <a:r>
              <a:t>R e c o m m e n d</a:t>
            </a:r>
          </a:p>
        </p:txBody>
      </p:sp>
      <p:pic>
        <p:nvPicPr>
          <p:cNvPr id="672" name="影像" descr="影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044676" y="453485"/>
            <a:ext cx="8076241" cy="13716002"/>
          </a:xfrm>
          <a:prstGeom prst="rect">
            <a:avLst/>
          </a:prstGeom>
          <a:ln w="12700">
            <a:miter lim="400000"/>
          </a:ln>
        </p:spPr>
      </p:pic>
      <p:pic>
        <p:nvPicPr>
          <p:cNvPr id="673" name="影像" descr="影像"/>
          <p:cNvPicPr>
            <a:picLocks noChangeAspect="1"/>
          </p:cNvPicPr>
          <p:nvPr/>
        </p:nvPicPr>
        <p:blipFill>
          <a:blip r:embed="rId4">
            <a:extLst/>
          </a:blip>
          <a:srcRect l="3074" t="14535" r="50129" b="17095"/>
          <a:stretch>
            <a:fillRect/>
          </a:stretch>
        </p:blipFill>
        <p:spPr>
          <a:xfrm>
            <a:off x="13792738" y="1829047"/>
            <a:ext cx="5334463" cy="9502785"/>
          </a:xfrm>
          <a:prstGeom prst="rect">
            <a:avLst/>
          </a:prstGeom>
          <a:ln w="12700">
            <a:miter lim="400000"/>
          </a:ln>
        </p:spPr>
      </p:pic>
      <p:pic>
        <p:nvPicPr>
          <p:cNvPr id="674" name="螢幕快照 2018-05-05 上午5.07.21.png" descr="螢幕快照 2018-05-05 上午5.07.21.png"/>
          <p:cNvPicPr>
            <a:picLocks noChangeAspect="1"/>
          </p:cNvPicPr>
          <p:nvPr/>
        </p:nvPicPr>
        <p:blipFill>
          <a:blip r:embed="rId5">
            <a:extLst/>
          </a:blip>
          <a:srcRect b="6498"/>
          <a:stretch>
            <a:fillRect/>
          </a:stretch>
        </p:blipFill>
        <p:spPr>
          <a:xfrm>
            <a:off x="13790071" y="2736702"/>
            <a:ext cx="5339732" cy="7900245"/>
          </a:xfrm>
          <a:prstGeom prst="rect">
            <a:avLst/>
          </a:prstGeom>
          <a:ln w="12700">
            <a:miter lim="400000"/>
          </a:ln>
        </p:spPr>
      </p:pic>
      <p:pic>
        <p:nvPicPr>
          <p:cNvPr id="675" name="Picture 4" descr="Picture 4"/>
          <p:cNvPicPr>
            <a:picLocks noChangeAspect="1"/>
          </p:cNvPicPr>
          <p:nvPr/>
        </p:nvPicPr>
        <p:blipFill>
          <a:blip r:embed="rId6">
            <a:extLst/>
          </a:blip>
          <a:srcRect b="14"/>
          <a:stretch>
            <a:fillRect/>
          </a:stretch>
        </p:blipFill>
        <p:spPr>
          <a:xfrm>
            <a:off x="17903252" y="6463704"/>
            <a:ext cx="889001" cy="7885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4840"/>
                  <a:pt x="0" y="10805"/>
                </a:cubicBezTo>
                <a:cubicBezTo>
                  <a:pt x="0" y="16771"/>
                  <a:pt x="4835" y="21600"/>
                  <a:pt x="10800" y="21600"/>
                </a:cubicBezTo>
                <a:cubicBezTo>
                  <a:pt x="16765" y="21600"/>
                  <a:pt x="21600" y="16771"/>
                  <a:pt x="21600" y="10805"/>
                </a:cubicBezTo>
                <a:cubicBezTo>
                  <a:pt x="21600" y="4840"/>
                  <a:pt x="16765" y="0"/>
                  <a:pt x="10800" y="0"/>
                </a:cubicBezTo>
                <a:close/>
              </a:path>
            </a:pathLst>
          </a:custGeom>
          <a:ln w="63500" cap="rnd">
            <a:solidFill>
              <a:srgbClr val="FFFFFF"/>
            </a:solidFill>
          </a:ln>
          <a:effectLst>
            <a:outerShdw blurRad="381000" dist="292100" dir="5400000" rotWithShape="0">
              <a:srgbClr val="000000">
                <a:alpha val="22000"/>
              </a:srgbClr>
            </a:outerShdw>
          </a:effectLst>
        </p:spPr>
      </p:pic>
      <p:pic>
        <p:nvPicPr>
          <p:cNvPr id="676" name="圖片 22" descr="圖片 22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6518453" y="6534032"/>
            <a:ext cx="728840" cy="647936"/>
          </a:xfrm>
          <a:prstGeom prst="rect">
            <a:avLst/>
          </a:prstGeom>
          <a:ln w="12700">
            <a:miter lim="400000"/>
          </a:ln>
        </p:spPr>
      </p:pic>
      <p:pic>
        <p:nvPicPr>
          <p:cNvPr id="677" name="Picture 4" descr="Picture 4"/>
          <p:cNvPicPr>
            <a:picLocks noChangeAspect="1"/>
          </p:cNvPicPr>
          <p:nvPr/>
        </p:nvPicPr>
        <p:blipFill>
          <a:blip r:embed="rId8">
            <a:extLst/>
          </a:blip>
          <a:srcRect b="14"/>
          <a:stretch>
            <a:fillRect/>
          </a:stretch>
        </p:blipFill>
        <p:spPr>
          <a:xfrm>
            <a:off x="15788687" y="9553310"/>
            <a:ext cx="889001" cy="7885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4840"/>
                  <a:pt x="0" y="10805"/>
                </a:cubicBezTo>
                <a:cubicBezTo>
                  <a:pt x="0" y="16771"/>
                  <a:pt x="4835" y="21600"/>
                  <a:pt x="10800" y="21600"/>
                </a:cubicBezTo>
                <a:cubicBezTo>
                  <a:pt x="16765" y="21600"/>
                  <a:pt x="21600" y="16771"/>
                  <a:pt x="21600" y="10805"/>
                </a:cubicBezTo>
                <a:cubicBezTo>
                  <a:pt x="21600" y="4840"/>
                  <a:pt x="16765" y="0"/>
                  <a:pt x="10800" y="0"/>
                </a:cubicBezTo>
                <a:close/>
              </a:path>
            </a:pathLst>
          </a:custGeom>
          <a:ln w="63500" cap="rnd">
            <a:solidFill>
              <a:srgbClr val="FFFFFF"/>
            </a:solidFill>
          </a:ln>
          <a:effectLst>
            <a:outerShdw blurRad="381000" dist="292100" dir="5400000" rotWithShape="0">
              <a:srgbClr val="000000">
                <a:alpha val="22000"/>
              </a:srgbClr>
            </a:outerShdw>
          </a:effectLst>
        </p:spPr>
      </p:pic>
      <p:pic>
        <p:nvPicPr>
          <p:cNvPr id="678" name="Picture 4" descr="Picture 4"/>
          <p:cNvPicPr>
            <a:picLocks noChangeAspect="1"/>
          </p:cNvPicPr>
          <p:nvPr/>
        </p:nvPicPr>
        <p:blipFill>
          <a:blip r:embed="rId6">
            <a:extLst/>
          </a:blip>
          <a:srcRect b="14"/>
          <a:stretch>
            <a:fillRect/>
          </a:stretch>
        </p:blipFill>
        <p:spPr>
          <a:xfrm>
            <a:off x="16247547" y="7773482"/>
            <a:ext cx="889001" cy="7885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4840"/>
                  <a:pt x="0" y="10805"/>
                </a:cubicBezTo>
                <a:cubicBezTo>
                  <a:pt x="0" y="16771"/>
                  <a:pt x="4835" y="21600"/>
                  <a:pt x="10800" y="21600"/>
                </a:cubicBezTo>
                <a:cubicBezTo>
                  <a:pt x="16765" y="21600"/>
                  <a:pt x="21600" y="16771"/>
                  <a:pt x="21600" y="10805"/>
                </a:cubicBezTo>
                <a:cubicBezTo>
                  <a:pt x="21600" y="4840"/>
                  <a:pt x="16765" y="0"/>
                  <a:pt x="10800" y="0"/>
                </a:cubicBezTo>
                <a:close/>
              </a:path>
            </a:pathLst>
          </a:custGeom>
          <a:ln w="63500" cap="rnd">
            <a:solidFill>
              <a:srgbClr val="FFFFFF"/>
            </a:solidFill>
          </a:ln>
          <a:effectLst>
            <a:outerShdw blurRad="381000" dist="292100" dir="5400000" rotWithShape="0">
              <a:srgbClr val="000000">
                <a:alpha val="22000"/>
              </a:srgbClr>
            </a:outerShdw>
          </a:effectLst>
        </p:spPr>
      </p:pic>
      <p:pic>
        <p:nvPicPr>
          <p:cNvPr id="679" name="Picture 4" descr="Picture 4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7299632" y="4248162"/>
            <a:ext cx="889001" cy="8877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4831"/>
                  <a:pt x="0" y="10795"/>
                </a:cubicBezTo>
                <a:cubicBezTo>
                  <a:pt x="0" y="16760"/>
                  <a:pt x="4835" y="21600"/>
                  <a:pt x="10800" y="21600"/>
                </a:cubicBezTo>
                <a:cubicBezTo>
                  <a:pt x="16765" y="21600"/>
                  <a:pt x="21600" y="16760"/>
                  <a:pt x="21600" y="10795"/>
                </a:cubicBezTo>
                <a:cubicBezTo>
                  <a:pt x="21600" y="4831"/>
                  <a:pt x="16765" y="0"/>
                  <a:pt x="10800" y="0"/>
                </a:cubicBezTo>
                <a:close/>
              </a:path>
            </a:pathLst>
          </a:custGeom>
          <a:ln w="63500" cap="rnd">
            <a:solidFill>
              <a:srgbClr val="FFFFFF"/>
            </a:solidFill>
          </a:ln>
          <a:effectLst>
            <a:outerShdw blurRad="381000" dist="292100" dir="5400000" rotWithShape="0">
              <a:srgbClr val="000000">
                <a:alpha val="22000"/>
              </a:srgbClr>
            </a:outerShdw>
          </a:effectLst>
        </p:spPr>
      </p:pic>
      <p:pic>
        <p:nvPicPr>
          <p:cNvPr id="680" name="Picture 4" descr="Picture 4"/>
          <p:cNvPicPr>
            <a:picLocks noChangeAspect="1"/>
          </p:cNvPicPr>
          <p:nvPr/>
        </p:nvPicPr>
        <p:blipFill>
          <a:blip r:embed="rId10">
            <a:extLst/>
          </a:blip>
          <a:srcRect b="14"/>
          <a:stretch>
            <a:fillRect/>
          </a:stretch>
        </p:blipFill>
        <p:spPr>
          <a:xfrm>
            <a:off x="15788687" y="4775386"/>
            <a:ext cx="889001" cy="7885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4840"/>
                  <a:pt x="0" y="10805"/>
                </a:cubicBezTo>
                <a:cubicBezTo>
                  <a:pt x="0" y="16771"/>
                  <a:pt x="4835" y="21600"/>
                  <a:pt x="10800" y="21600"/>
                </a:cubicBezTo>
                <a:cubicBezTo>
                  <a:pt x="16765" y="21600"/>
                  <a:pt x="21600" y="16771"/>
                  <a:pt x="21600" y="10805"/>
                </a:cubicBezTo>
                <a:cubicBezTo>
                  <a:pt x="21600" y="4840"/>
                  <a:pt x="16765" y="0"/>
                  <a:pt x="10800" y="0"/>
                </a:cubicBezTo>
                <a:close/>
              </a:path>
            </a:pathLst>
          </a:custGeom>
          <a:ln w="63500" cap="rnd">
            <a:solidFill>
              <a:srgbClr val="FFFFFF"/>
            </a:solidFill>
          </a:ln>
          <a:effectLst>
            <a:outerShdw blurRad="381000" dist="292100" dir="5400000" rotWithShape="0">
              <a:srgbClr val="000000">
                <a:alpha val="22000"/>
              </a:srgbClr>
            </a:outerShdw>
          </a:effectLst>
        </p:spPr>
      </p:pic>
      <p:pic>
        <p:nvPicPr>
          <p:cNvPr id="681" name="Picture 4" descr="Picture 4"/>
          <p:cNvPicPr>
            <a:picLocks noChangeAspect="1"/>
          </p:cNvPicPr>
          <p:nvPr/>
        </p:nvPicPr>
        <p:blipFill>
          <a:blip r:embed="rId11">
            <a:extLst/>
          </a:blip>
          <a:srcRect b="14"/>
          <a:stretch>
            <a:fillRect/>
          </a:stretch>
        </p:blipFill>
        <p:spPr>
          <a:xfrm>
            <a:off x="14682198" y="6098582"/>
            <a:ext cx="889001" cy="7885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4840"/>
                  <a:pt x="0" y="10805"/>
                </a:cubicBezTo>
                <a:cubicBezTo>
                  <a:pt x="0" y="16771"/>
                  <a:pt x="4835" y="21600"/>
                  <a:pt x="10800" y="21600"/>
                </a:cubicBezTo>
                <a:cubicBezTo>
                  <a:pt x="16765" y="21600"/>
                  <a:pt x="21600" y="16771"/>
                  <a:pt x="21600" y="10805"/>
                </a:cubicBezTo>
                <a:cubicBezTo>
                  <a:pt x="21600" y="4840"/>
                  <a:pt x="16765" y="0"/>
                  <a:pt x="10800" y="0"/>
                </a:cubicBezTo>
                <a:close/>
              </a:path>
            </a:pathLst>
          </a:custGeom>
          <a:ln w="63500" cap="rnd">
            <a:solidFill>
              <a:srgbClr val="FFFFFF"/>
            </a:solidFill>
          </a:ln>
          <a:effectLst>
            <a:outerShdw blurRad="381000" dist="292100" dir="5400000" rotWithShape="0">
              <a:srgbClr val="000000">
                <a:alpha val="22000"/>
              </a:srgbClr>
            </a:outerShdw>
          </a:effectLst>
        </p:spPr>
      </p:pic>
      <p:pic>
        <p:nvPicPr>
          <p:cNvPr id="682" name="boy2.png" descr="boy2.png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 flipH="1">
            <a:off x="6053407" y="7639982"/>
            <a:ext cx="4627808" cy="4615249"/>
          </a:xfrm>
          <a:prstGeom prst="rect">
            <a:avLst/>
          </a:prstGeom>
          <a:ln w="12700">
            <a:miter lim="400000"/>
          </a:ln>
        </p:spPr>
      </p:pic>
      <p:pic>
        <p:nvPicPr>
          <p:cNvPr id="683" name="影像" descr="影像"/>
          <p:cNvPicPr>
            <a:picLocks noChangeAspect="1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2127812" y="4619328"/>
            <a:ext cx="8176683" cy="322927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686" name="群組"/>
          <p:cNvGrpSpPr/>
          <p:nvPr/>
        </p:nvGrpSpPr>
        <p:grpSpPr>
          <a:xfrm>
            <a:off x="0" y="6899605"/>
            <a:ext cx="24384002" cy="6858002"/>
            <a:chOff x="0" y="0"/>
            <a:chExt cx="24384001" cy="6858000"/>
          </a:xfrm>
        </p:grpSpPr>
        <p:sp>
          <p:nvSpPr>
            <p:cNvPr id="684" name="矩形"/>
            <p:cNvSpPr/>
            <p:nvPr/>
          </p:nvSpPr>
          <p:spPr>
            <a:xfrm>
              <a:off x="0" y="0"/>
              <a:ext cx="24384002" cy="685800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821530">
                <a:defRPr sz="3000" b="1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/>
            </a:p>
          </p:txBody>
        </p:sp>
        <p:pic>
          <p:nvPicPr>
            <p:cNvPr id="685" name="image6.png" descr="image6.png"/>
            <p:cNvPicPr>
              <a:picLocks noChangeAspect="1"/>
            </p:cNvPicPr>
            <p:nvPr/>
          </p:nvPicPr>
          <p:blipFill>
            <a:blip r:embed="rId14">
              <a:extLst/>
            </a:blip>
            <a:srcRect t="69546"/>
            <a:stretch>
              <a:fillRect/>
            </a:stretch>
          </p:blipFill>
          <p:spPr>
            <a:xfrm>
              <a:off x="10409634" y="779668"/>
              <a:ext cx="3564748" cy="147225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689" name="群組"/>
          <p:cNvGrpSpPr/>
          <p:nvPr/>
        </p:nvGrpSpPr>
        <p:grpSpPr>
          <a:xfrm>
            <a:off x="-1" y="77133"/>
            <a:ext cx="24384002" cy="6990863"/>
            <a:chOff x="0" y="0"/>
            <a:chExt cx="24384001" cy="6990862"/>
          </a:xfrm>
        </p:grpSpPr>
        <p:sp>
          <p:nvSpPr>
            <p:cNvPr id="687" name="矩形"/>
            <p:cNvSpPr/>
            <p:nvPr/>
          </p:nvSpPr>
          <p:spPr>
            <a:xfrm>
              <a:off x="0" y="0"/>
              <a:ext cx="24384002" cy="685800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821530">
                <a:defRPr sz="3000" b="1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/>
            </a:p>
          </p:txBody>
        </p:sp>
        <p:pic>
          <p:nvPicPr>
            <p:cNvPr id="688" name="image6.png" descr="image6.png"/>
            <p:cNvPicPr>
              <a:picLocks noChangeAspect="1"/>
            </p:cNvPicPr>
            <p:nvPr/>
          </p:nvPicPr>
          <p:blipFill>
            <a:blip r:embed="rId14">
              <a:extLst/>
            </a:blip>
            <a:srcRect b="40910"/>
            <a:stretch>
              <a:fillRect/>
            </a:stretch>
          </p:blipFill>
          <p:spPr>
            <a:xfrm>
              <a:off x="10409634" y="4134246"/>
              <a:ext cx="3564748" cy="285661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/>
        </p:nvGrpSpPr>
        <p:grpSpPr>
          <a:xfrm>
            <a:off x="5783286" y="305272"/>
            <a:ext cx="11995441" cy="5320812"/>
            <a:chOff x="6054815" y="3731747"/>
            <a:chExt cx="11995441" cy="5320812"/>
          </a:xfrm>
        </p:grpSpPr>
        <p:sp>
          <p:nvSpPr>
            <p:cNvPr id="147" name="圓角矩形"/>
            <p:cNvSpPr/>
            <p:nvPr/>
          </p:nvSpPr>
          <p:spPr>
            <a:xfrm>
              <a:off x="6054815" y="8695124"/>
              <a:ext cx="11995441" cy="357435"/>
            </a:xfrm>
            <a:prstGeom prst="roundRect">
              <a:avLst>
                <a:gd name="adj" fmla="val 49225"/>
              </a:avLst>
            </a:prstGeom>
            <a:solidFill>
              <a:srgbClr val="000000">
                <a:alpha val="15075"/>
              </a:srgbClr>
            </a:solidFill>
            <a:ln w="12700">
              <a:miter lim="400000"/>
            </a:ln>
          </p:spPr>
          <p:txBody>
            <a:bodyPr lIns="45719" rIns="45719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48" name="A M A P L O G"/>
            <p:cNvSpPr txBox="1"/>
            <p:nvPr/>
          </p:nvSpPr>
          <p:spPr>
            <a:xfrm>
              <a:off x="6991775" y="3731747"/>
              <a:ext cx="10406052" cy="470898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45719" rIns="45719">
              <a:spAutoFit/>
            </a:bodyPr>
            <a:lstStyle>
              <a:lvl1pPr>
                <a:defRPr sz="15000" b="1">
                  <a:solidFill>
                    <a:srgbClr val="EF9999"/>
                  </a:solidFill>
                  <a:latin typeface="Trebuchet MS"/>
                  <a:ea typeface="Trebuchet MS"/>
                  <a:cs typeface="Trebuchet MS"/>
                  <a:sym typeface="Trebuchet MS"/>
                </a:defRPr>
              </a:lvl1pPr>
            </a:lstStyle>
            <a:p>
              <a:pPr algn="ctr">
                <a:defRPr sz="8000" b="0">
                  <a:solidFill>
                    <a:srgbClr val="000000"/>
                  </a:solidFill>
                  <a:latin typeface="Helvetica Neue Bold Condensed"/>
                  <a:ea typeface="Helvetica Neue Bold Condensed"/>
                  <a:cs typeface="Helvetica Neue Bold Condensed"/>
                  <a:sym typeface="Helvetica Neue Bold Condensed"/>
                </a:defRPr>
              </a:pPr>
              <a:r>
                <a:rPr lang="en-US" altLang="zh-TW" sz="15000" b="1" dirty="0">
                  <a:solidFill>
                    <a:srgbClr val="EF9999"/>
                  </a:solidFill>
                  <a:latin typeface="+mj-lt"/>
                  <a:ea typeface="Trebuchet MS"/>
                  <a:cs typeface="Trebuchet MS"/>
                  <a:sym typeface="Trebuchet MS"/>
                </a:rPr>
                <a:t>What is </a:t>
              </a:r>
            </a:p>
            <a:p>
              <a:pPr algn="ctr">
                <a:defRPr sz="8000" b="0">
                  <a:solidFill>
                    <a:srgbClr val="000000"/>
                  </a:solidFill>
                  <a:latin typeface="Helvetica Neue Bold Condensed"/>
                  <a:ea typeface="Helvetica Neue Bold Condensed"/>
                  <a:cs typeface="Helvetica Neue Bold Condensed"/>
                  <a:sym typeface="Helvetica Neue Bold Condensed"/>
                </a:defRPr>
              </a:pPr>
              <a:r>
                <a:rPr sz="15000" b="1" dirty="0">
                  <a:solidFill>
                    <a:srgbClr val="EF9999"/>
                  </a:solidFill>
                  <a:latin typeface="+mj-lt"/>
                  <a:ea typeface="Trebuchet MS"/>
                  <a:cs typeface="Trebuchet MS"/>
                  <a:sym typeface="Trebuchet MS"/>
                </a:rPr>
                <a:t>A</a:t>
              </a:r>
              <a:r>
                <a:rPr lang="en-US" sz="15000" b="1" dirty="0">
                  <a:solidFill>
                    <a:srgbClr val="EF9999"/>
                  </a:solidFill>
                  <a:latin typeface="+mj-lt"/>
                  <a:ea typeface="Trebuchet MS"/>
                  <a:cs typeface="Trebuchet MS"/>
                  <a:sym typeface="Trebuchet MS"/>
                </a:rPr>
                <a:t> N I M A P ?</a:t>
              </a:r>
              <a:endParaRPr sz="15000" b="1" dirty="0">
                <a:solidFill>
                  <a:srgbClr val="EF9999"/>
                </a:solidFill>
                <a:latin typeface="+mj-lt"/>
                <a:ea typeface="Trebuchet MS"/>
                <a:cs typeface="Trebuchet MS"/>
                <a:sym typeface="Trebuchet MS"/>
              </a:endParaRPr>
            </a:p>
          </p:txBody>
        </p:sp>
      </p:grpSp>
      <p:sp>
        <p:nvSpPr>
          <p:cNvPr id="5" name="一 個 能 同 時 符 合 民 用 及 災 防 需 求 的…"/>
          <p:cNvSpPr txBox="1"/>
          <p:nvPr/>
        </p:nvSpPr>
        <p:spPr>
          <a:xfrm>
            <a:off x="1466509" y="6713984"/>
            <a:ext cx="20913525" cy="34965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lnSpc>
                <a:spcPct val="200000"/>
              </a:lnSpc>
              <a:defRPr sz="8000"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pPr>
            <a:r>
              <a:rPr lang="en-US" sz="6000"/>
              <a:t>An </a:t>
            </a:r>
            <a:r>
              <a:rPr lang="en-US" sz="6000" dirty="0"/>
              <a:t>interactively </a:t>
            </a:r>
            <a:r>
              <a:rPr lang="en-US" sz="6000" dirty="0">
                <a:sym typeface="Helvetica Neue Black Condensed"/>
              </a:rPr>
              <a:t>l</a:t>
            </a:r>
            <a:r>
              <a:rPr lang="en-US" altLang="zh-TW" sz="6000" dirty="0">
                <a:ea typeface="Helvetica Neue Bold Condensed"/>
                <a:cs typeface="Helvetica Neue Bold Condensed"/>
                <a:sym typeface="Helvetica Neue Black Condensed"/>
              </a:rPr>
              <a:t>ocation-based</a:t>
            </a:r>
            <a:r>
              <a:rPr lang="en-US" altLang="zh-TW" sz="6000" dirty="0">
                <a:solidFill>
                  <a:srgbClr val="EF9999"/>
                </a:solidFill>
                <a:ea typeface="Helvetica Neue Black Condensed"/>
                <a:cs typeface="Helvetica Neue Black Condensed"/>
                <a:sym typeface="Helvetica Neue Black Condensed"/>
              </a:rPr>
              <a:t> </a:t>
            </a:r>
            <a:r>
              <a:rPr lang="en-US" sz="6000" dirty="0"/>
              <a:t>social website can simultaneously </a:t>
            </a:r>
          </a:p>
          <a:p>
            <a:pPr algn="ctr">
              <a:lnSpc>
                <a:spcPct val="200000"/>
              </a:lnSpc>
              <a:defRPr sz="8000"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pPr>
            <a:r>
              <a:rPr lang="en-US" sz="6000" dirty="0"/>
              <a:t>handle the need  of civilian using and disaster preventive .</a:t>
            </a:r>
            <a:endParaRPr sz="6000" dirty="0"/>
          </a:p>
        </p:txBody>
      </p:sp>
    </p:spTree>
    <p:extLst>
      <p:ext uri="{BB962C8B-B14F-4D97-AF65-F5344CB8AC3E}">
        <p14:creationId xmlns:p14="http://schemas.microsoft.com/office/powerpoint/2010/main" val="874174131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246785" y="6713984"/>
            <a:ext cx="22466496" cy="3785652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zh-TW" sz="6000" dirty="0">
                <a:ea typeface="Helvetica Neue Bold Condensed"/>
                <a:cs typeface="Helvetica Neue Bold Condensed"/>
              </a:rPr>
              <a:t>Integrate multiple technologies of GPS location, mobile communication and navigation to provide civilian the service of spatial location .</a:t>
            </a:r>
          </a:p>
        </p:txBody>
      </p:sp>
      <p:grpSp>
        <p:nvGrpSpPr>
          <p:cNvPr id="6" name="群組 5"/>
          <p:cNvGrpSpPr/>
          <p:nvPr/>
        </p:nvGrpSpPr>
        <p:grpSpPr>
          <a:xfrm>
            <a:off x="1404913" y="377280"/>
            <a:ext cx="21574174" cy="5256584"/>
            <a:chOff x="1407717" y="3731747"/>
            <a:chExt cx="21574174" cy="5256584"/>
          </a:xfrm>
        </p:grpSpPr>
        <p:sp>
          <p:nvSpPr>
            <p:cNvPr id="7" name="圓角矩形"/>
            <p:cNvSpPr/>
            <p:nvPr/>
          </p:nvSpPr>
          <p:spPr>
            <a:xfrm>
              <a:off x="1407717" y="8695124"/>
              <a:ext cx="21574174" cy="293207"/>
            </a:xfrm>
            <a:prstGeom prst="roundRect">
              <a:avLst>
                <a:gd name="adj" fmla="val 49225"/>
              </a:avLst>
            </a:prstGeom>
            <a:solidFill>
              <a:srgbClr val="000000">
                <a:alpha val="15075"/>
              </a:srgbClr>
            </a:solidFill>
            <a:ln w="12700">
              <a:miter lim="400000"/>
            </a:ln>
          </p:spPr>
          <p:txBody>
            <a:bodyPr lIns="45719" rIns="45719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" name="A M A P L O G"/>
            <p:cNvSpPr txBox="1"/>
            <p:nvPr/>
          </p:nvSpPr>
          <p:spPr>
            <a:xfrm>
              <a:off x="2625198" y="3731747"/>
              <a:ext cx="19139212" cy="470898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45719" rIns="45719">
              <a:spAutoFit/>
            </a:bodyPr>
            <a:lstStyle>
              <a:lvl1pPr>
                <a:defRPr sz="15000" b="1">
                  <a:solidFill>
                    <a:srgbClr val="EF9999"/>
                  </a:solidFill>
                  <a:latin typeface="Trebuchet MS"/>
                  <a:ea typeface="Trebuchet MS"/>
                  <a:cs typeface="Trebuchet MS"/>
                  <a:sym typeface="Trebuchet MS"/>
                </a:defRPr>
              </a:lvl1pPr>
            </a:lstStyle>
            <a:p>
              <a:pPr algn="ctr">
                <a:defRPr sz="8000" b="0">
                  <a:solidFill>
                    <a:srgbClr val="000000"/>
                  </a:solidFill>
                  <a:latin typeface="Helvetica Neue Bold Condensed"/>
                  <a:ea typeface="Helvetica Neue Bold Condensed"/>
                  <a:cs typeface="Helvetica Neue Bold Condensed"/>
                  <a:sym typeface="Helvetica Neue Bold Condensed"/>
                </a:defRPr>
              </a:pPr>
              <a:r>
                <a:rPr lang="en-US" altLang="zh-TW" sz="15000" b="1" dirty="0">
                  <a:solidFill>
                    <a:srgbClr val="EF9999"/>
                  </a:solidFill>
                  <a:latin typeface="+mj-lt"/>
                  <a:ea typeface="Trebuchet MS"/>
                  <a:cs typeface="Trebuchet MS"/>
                  <a:sym typeface="Trebuchet MS"/>
                </a:rPr>
                <a:t>What is </a:t>
              </a:r>
            </a:p>
            <a:p>
              <a:pPr algn="ctr">
                <a:defRPr sz="8000" b="0">
                  <a:solidFill>
                    <a:srgbClr val="000000"/>
                  </a:solidFill>
                  <a:latin typeface="Helvetica Neue Bold Condensed"/>
                  <a:ea typeface="Helvetica Neue Bold Condensed"/>
                  <a:cs typeface="Helvetica Neue Bold Condensed"/>
                  <a:sym typeface="Helvetica Neue Bold Condensed"/>
                </a:defRPr>
              </a:pPr>
              <a:r>
                <a:rPr lang="en-US" sz="15000" b="1" dirty="0">
                  <a:solidFill>
                    <a:srgbClr val="EF9999"/>
                  </a:solidFill>
                  <a:latin typeface="+mj-lt"/>
                  <a:ea typeface="Trebuchet MS"/>
                  <a:cs typeface="Trebuchet MS"/>
                  <a:sym typeface="Trebuchet MS"/>
                </a:rPr>
                <a:t>Location-based service?</a:t>
              </a:r>
              <a:endParaRPr sz="15000" b="1" dirty="0">
                <a:solidFill>
                  <a:srgbClr val="EF9999"/>
                </a:solidFill>
                <a:latin typeface="+mj-lt"/>
                <a:ea typeface="Trebuchet MS"/>
                <a:cs typeface="Trebuchet MS"/>
                <a:sym typeface="Trebuchet M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06392433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0304196"/>
              </p:ext>
            </p:extLst>
          </p:nvPr>
        </p:nvGraphicFramePr>
        <p:xfrm>
          <a:off x="4287229" y="1854097"/>
          <a:ext cx="15233905" cy="23164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199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224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915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01832">
                <a:tc>
                  <a:txBody>
                    <a:bodyPr/>
                    <a:lstStyle/>
                    <a:p>
                      <a:pPr algn="ctr"/>
                      <a:endParaRPr lang="zh-TW" altLang="en-US" sz="32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+mj-lt"/>
                        </a:rPr>
                        <a:t>Traditional</a:t>
                      </a:r>
                      <a:r>
                        <a:rPr lang="en-US" altLang="zh-TW" sz="3200" b="1" baseline="0" dirty="0">
                          <a:latin typeface="+mj-lt"/>
                        </a:rPr>
                        <a:t> Website </a:t>
                      </a:r>
                      <a:endParaRPr lang="zh-TW" altLang="en-US" sz="3200" b="1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+mj-lt"/>
                        </a:rPr>
                        <a:t>ANIMAP</a:t>
                      </a:r>
                      <a:endParaRPr lang="zh-TW" altLang="en-US" sz="3200" b="1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183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+mj-lt"/>
                        </a:rPr>
                        <a:t>Posts Source</a:t>
                      </a:r>
                      <a:r>
                        <a:rPr lang="en-US" altLang="zh-TW" sz="3200" b="1" baseline="0" dirty="0">
                          <a:latin typeface="+mj-lt"/>
                        </a:rPr>
                        <a:t> </a:t>
                      </a:r>
                      <a:endParaRPr lang="zh-TW" altLang="en-US" sz="3200" b="1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dirty="0">
                          <a:latin typeface="+mj-lt"/>
                        </a:rPr>
                        <a:t>Friends</a:t>
                      </a:r>
                      <a:endParaRPr lang="zh-TW" altLang="en-US" sz="32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dirty="0">
                          <a:latin typeface="+mj-lt"/>
                        </a:rPr>
                        <a:t>Area</a:t>
                      </a:r>
                      <a:endParaRPr lang="zh-TW" altLang="en-US" sz="320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183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+mj-lt"/>
                        </a:rPr>
                        <a:t>Location-based Service</a:t>
                      </a:r>
                      <a:endParaRPr lang="zh-TW" altLang="en-US" sz="3200" b="1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dirty="0">
                          <a:latin typeface="+mj-lt"/>
                        </a:rPr>
                        <a:t>Weak</a:t>
                      </a:r>
                      <a:endParaRPr lang="zh-TW" altLang="en-US" sz="32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dirty="0">
                          <a:latin typeface="+mj-lt"/>
                        </a:rPr>
                        <a:t>Intense</a:t>
                      </a:r>
                      <a:endParaRPr lang="zh-TW" altLang="en-US" sz="320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183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+mj-lt"/>
                        </a:rPr>
                        <a:t>Example</a:t>
                      </a:r>
                      <a:endParaRPr lang="zh-TW" altLang="en-US" sz="3200" b="1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dirty="0">
                          <a:latin typeface="+mj-lt"/>
                        </a:rPr>
                        <a:t>Facebook</a:t>
                      </a:r>
                      <a:endParaRPr lang="zh-TW" altLang="en-US" sz="32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234479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3200" dirty="0">
                          <a:latin typeface="+mj-lt"/>
                        </a:rPr>
                        <a:t>ANIMAP</a:t>
                      </a:r>
                      <a:endParaRPr lang="zh-TW" altLang="en-US" sz="320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適 地 性"/>
          <p:cNvSpPr txBox="1"/>
          <p:nvPr/>
        </p:nvSpPr>
        <p:spPr>
          <a:xfrm>
            <a:off x="2889842" y="97203"/>
            <a:ext cx="17632389" cy="15696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r">
              <a:defRPr sz="15000">
                <a:solidFill>
                  <a:srgbClr val="EF9999"/>
                </a:solidFill>
                <a:latin typeface="Helvetica Neue Black Condensed"/>
                <a:ea typeface="Helvetica Neue Black Condensed"/>
                <a:cs typeface="Helvetica Neue Black Condensed"/>
                <a:sym typeface="Helvetica Neue Black Condensed"/>
              </a:defRPr>
            </a:lvl1pPr>
          </a:lstStyle>
          <a:p>
            <a:pPr algn="ctr">
              <a:defRPr sz="80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lang="en-US" sz="9600" b="1" dirty="0">
                <a:solidFill>
                  <a:srgbClr val="EF9999"/>
                </a:solidFill>
                <a:latin typeface="+mj-lt"/>
                <a:ea typeface="Helvetica Neue Black Condensed"/>
                <a:cs typeface="Helvetica Neue Black Condensed"/>
                <a:sym typeface="Helvetica Neue Black Condensed"/>
              </a:rPr>
              <a:t>Traditional Website  V.S.  ANIMAP</a:t>
            </a:r>
            <a:endParaRPr sz="9600" b="1" dirty="0">
              <a:solidFill>
                <a:srgbClr val="EF9999"/>
              </a:solidFill>
              <a:latin typeface="+mj-lt"/>
              <a:ea typeface="Helvetica Neue Black Condensed"/>
              <a:cs typeface="Helvetica Neue Black Condensed"/>
              <a:sym typeface="Helvetica Neue Black Condensed"/>
            </a:endParaRPr>
          </a:p>
        </p:txBody>
      </p:sp>
      <p:grpSp>
        <p:nvGrpSpPr>
          <p:cNvPr id="14" name="群組 13"/>
          <p:cNvGrpSpPr/>
          <p:nvPr/>
        </p:nvGrpSpPr>
        <p:grpSpPr>
          <a:xfrm>
            <a:off x="1325268" y="4170577"/>
            <a:ext cx="9498580" cy="9312159"/>
            <a:chOff x="4058801" y="1424887"/>
            <a:chExt cx="10665546" cy="9694217"/>
          </a:xfrm>
        </p:grpSpPr>
        <p:pic>
          <p:nvPicPr>
            <p:cNvPr id="7" name="Picture 4" descr="Picture 4"/>
            <p:cNvPicPr>
              <a:picLocks noChangeAspect="1"/>
            </p:cNvPicPr>
            <p:nvPr/>
          </p:nvPicPr>
          <p:blipFill rotWithShape="1">
            <a:blip r:embed="rId3">
              <a:extLst/>
            </a:blip>
            <a:srcRect r="24368" b="19082"/>
            <a:stretch/>
          </p:blipFill>
          <p:spPr>
            <a:xfrm>
              <a:off x="4058801" y="1424887"/>
              <a:ext cx="10665546" cy="969421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8" name="矩形 14"/>
            <p:cNvSpPr/>
            <p:nvPr/>
          </p:nvSpPr>
          <p:spPr>
            <a:xfrm>
              <a:off x="4732042" y="2301884"/>
              <a:ext cx="2430353" cy="2573540"/>
            </a:xfrm>
            <a:prstGeom prst="rect">
              <a:avLst/>
            </a:prstGeom>
            <a:solidFill>
              <a:srgbClr val="000000"/>
            </a:solidFill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" name="矩形 15"/>
            <p:cNvSpPr/>
            <p:nvPr/>
          </p:nvSpPr>
          <p:spPr>
            <a:xfrm>
              <a:off x="7450741" y="4344376"/>
              <a:ext cx="865041" cy="857847"/>
            </a:xfrm>
            <a:prstGeom prst="rect">
              <a:avLst/>
            </a:prstGeom>
            <a:solidFill>
              <a:srgbClr val="000000"/>
            </a:solidFill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" name="矩形 16"/>
            <p:cNvSpPr/>
            <p:nvPr/>
          </p:nvSpPr>
          <p:spPr>
            <a:xfrm>
              <a:off x="7409548" y="5978370"/>
              <a:ext cx="865041" cy="857847"/>
            </a:xfrm>
            <a:prstGeom prst="rect">
              <a:avLst/>
            </a:prstGeom>
            <a:solidFill>
              <a:srgbClr val="000000"/>
            </a:solidFill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1" name="矩形 17"/>
            <p:cNvSpPr/>
            <p:nvPr/>
          </p:nvSpPr>
          <p:spPr>
            <a:xfrm>
              <a:off x="7409548" y="7489814"/>
              <a:ext cx="865041" cy="857847"/>
            </a:xfrm>
            <a:prstGeom prst="rect">
              <a:avLst/>
            </a:prstGeom>
            <a:solidFill>
              <a:srgbClr val="000000"/>
            </a:solidFill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2" name="矩形 18"/>
            <p:cNvSpPr/>
            <p:nvPr/>
          </p:nvSpPr>
          <p:spPr>
            <a:xfrm>
              <a:off x="7450741" y="9629212"/>
              <a:ext cx="865041" cy="857847"/>
            </a:xfrm>
            <a:prstGeom prst="rect">
              <a:avLst/>
            </a:prstGeom>
            <a:solidFill>
              <a:srgbClr val="000000"/>
            </a:solidFill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15" name="群組 20"/>
          <p:cNvGrpSpPr/>
          <p:nvPr/>
        </p:nvGrpSpPr>
        <p:grpSpPr>
          <a:xfrm>
            <a:off x="13115698" y="4170577"/>
            <a:ext cx="6405435" cy="9511166"/>
            <a:chOff x="0" y="0"/>
            <a:chExt cx="6846734" cy="11769598"/>
          </a:xfrm>
        </p:grpSpPr>
        <p:pic>
          <p:nvPicPr>
            <p:cNvPr id="16" name="影像" descr="影像"/>
            <p:cNvPicPr>
              <a:picLocks/>
            </p:cNvPicPr>
            <p:nvPr/>
          </p:nvPicPr>
          <p:blipFill>
            <a:blip r:embed="rId4">
              <a:extLst/>
            </a:blip>
            <a:srcRect l="3153" t="16964" r="49999" b="17140"/>
            <a:stretch>
              <a:fillRect/>
            </a:stretch>
          </p:blipFill>
          <p:spPr>
            <a:xfrm>
              <a:off x="0" y="-1"/>
              <a:ext cx="6846735" cy="11769600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blurRad="292100" dist="139700" dir="2700000" rotWithShape="0">
                <a:srgbClr val="333333">
                  <a:alpha val="64999"/>
                </a:srgbClr>
              </a:outerShdw>
            </a:effectLst>
          </p:spPr>
        </p:pic>
        <p:pic>
          <p:nvPicPr>
            <p:cNvPr id="17" name="圖片 25" descr="圖片 25"/>
            <p:cNvPicPr>
              <a:picLocks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2757665" y="4956391"/>
              <a:ext cx="968148" cy="970360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blurRad="292100" dist="139700" dir="2700000" rotWithShape="0">
                <a:srgbClr val="333333">
                  <a:alpha val="64999"/>
                </a:srgbClr>
              </a:outerShdw>
            </a:effectLst>
          </p:spPr>
        </p:pic>
      </p:grpSp>
      <p:grpSp>
        <p:nvGrpSpPr>
          <p:cNvPr id="18" name="群組 30"/>
          <p:cNvGrpSpPr/>
          <p:nvPr/>
        </p:nvGrpSpPr>
        <p:grpSpPr>
          <a:xfrm>
            <a:off x="17520593" y="7412800"/>
            <a:ext cx="6405436" cy="646330"/>
            <a:chOff x="6135040" y="1087100"/>
            <a:chExt cx="6405434" cy="646329"/>
          </a:xfrm>
        </p:grpSpPr>
        <p:sp>
          <p:nvSpPr>
            <p:cNvPr id="19" name="直線單箭頭接點 22"/>
            <p:cNvSpPr/>
            <p:nvPr/>
          </p:nvSpPr>
          <p:spPr>
            <a:xfrm flipH="1" flipV="1">
              <a:off x="6135040" y="1159425"/>
              <a:ext cx="3141457" cy="250840"/>
            </a:xfrm>
            <a:prstGeom prst="line">
              <a:avLst/>
            </a:prstGeom>
            <a:noFill/>
            <a:ln w="76200" cap="flat">
              <a:solidFill>
                <a:schemeClr val="accent1">
                  <a:satOff val="-4409"/>
                  <a:lumOff val="-10509"/>
                </a:schemeClr>
              </a:solidFill>
              <a:prstDash val="solid"/>
              <a:round/>
              <a:tailEnd type="triangle" w="med" len="med"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endParaRPr sz="3200"/>
            </a:p>
          </p:txBody>
        </p:sp>
        <p:sp>
          <p:nvSpPr>
            <p:cNvPr id="20" name="文字方塊 29"/>
            <p:cNvSpPr txBox="1"/>
            <p:nvPr/>
          </p:nvSpPr>
          <p:spPr>
            <a:xfrm>
              <a:off x="9561134" y="1087100"/>
              <a:ext cx="2979340" cy="64632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5400">
                  <a:solidFill>
                    <a:schemeClr val="accent1">
                      <a:satOff val="-4409"/>
                      <a:lumOff val="-10509"/>
                    </a:schemeClr>
                  </a:solidFill>
                  <a:latin typeface="微軟正黑體"/>
                  <a:ea typeface="微軟正黑體"/>
                  <a:cs typeface="微軟正黑體"/>
                  <a:sym typeface="微軟正黑體"/>
                </a:defRPr>
              </a:lvl1pPr>
            </a:lstStyle>
            <a:p>
              <a:r>
                <a:rPr lang="en-US" sz="3600" dirty="0"/>
                <a:t>Your location</a:t>
              </a:r>
              <a:endParaRPr sz="3600" dirty="0"/>
            </a:p>
          </p:txBody>
        </p:sp>
      </p:grpSp>
      <p:grpSp>
        <p:nvGrpSpPr>
          <p:cNvPr id="21" name="群組 50"/>
          <p:cNvGrpSpPr/>
          <p:nvPr/>
        </p:nvGrpSpPr>
        <p:grpSpPr>
          <a:xfrm>
            <a:off x="15144328" y="8870498"/>
            <a:ext cx="9239672" cy="2662639"/>
            <a:chOff x="2461529" y="1793157"/>
            <a:chExt cx="14018264" cy="2662637"/>
          </a:xfrm>
        </p:grpSpPr>
        <p:sp>
          <p:nvSpPr>
            <p:cNvPr id="22" name="文字方塊 34"/>
            <p:cNvSpPr txBox="1"/>
            <p:nvPr/>
          </p:nvSpPr>
          <p:spPr>
            <a:xfrm>
              <a:off x="9279865" y="3809465"/>
              <a:ext cx="7199928" cy="64632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5400">
                  <a:solidFill>
                    <a:srgbClr val="FF0000"/>
                  </a:solidFill>
                  <a:latin typeface="微軟正黑體"/>
                  <a:ea typeface="微軟正黑體"/>
                  <a:cs typeface="微軟正黑體"/>
                  <a:sym typeface="微軟正黑體"/>
                </a:defRPr>
              </a:lvl1pPr>
            </a:lstStyle>
            <a:p>
              <a:r>
                <a:rPr lang="en-US" sz="3600" dirty="0"/>
                <a:t>The posts nearby you</a:t>
              </a:r>
              <a:endParaRPr sz="3600" dirty="0"/>
            </a:p>
          </p:txBody>
        </p:sp>
        <p:sp>
          <p:nvSpPr>
            <p:cNvPr id="23" name="直線單箭頭接點 24"/>
            <p:cNvSpPr/>
            <p:nvPr/>
          </p:nvSpPr>
          <p:spPr>
            <a:xfrm flipH="1" flipV="1">
              <a:off x="2461529" y="2034117"/>
              <a:ext cx="6747203" cy="2141461"/>
            </a:xfrm>
            <a:prstGeom prst="line">
              <a:avLst/>
            </a:prstGeom>
            <a:noFill/>
            <a:ln w="76200" cap="flat">
              <a:solidFill>
                <a:srgbClr val="FF0000"/>
              </a:solidFill>
              <a:prstDash val="solid"/>
              <a:round/>
              <a:tailEnd type="triangle" w="med" len="med"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endParaRPr sz="3200"/>
            </a:p>
          </p:txBody>
        </p:sp>
        <p:sp>
          <p:nvSpPr>
            <p:cNvPr id="24" name="直線單箭頭接點 27"/>
            <p:cNvSpPr/>
            <p:nvPr/>
          </p:nvSpPr>
          <p:spPr>
            <a:xfrm flipH="1" flipV="1">
              <a:off x="3297939" y="1793157"/>
              <a:ext cx="5910791" cy="2296525"/>
            </a:xfrm>
            <a:prstGeom prst="line">
              <a:avLst/>
            </a:prstGeom>
            <a:noFill/>
            <a:ln w="76200" cap="flat">
              <a:solidFill>
                <a:srgbClr val="FF0000"/>
              </a:solidFill>
              <a:prstDash val="solid"/>
              <a:round/>
              <a:tailEnd type="triangle" w="med" len="med"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endParaRPr sz="3200"/>
            </a:p>
          </p:txBody>
        </p:sp>
        <p:sp>
          <p:nvSpPr>
            <p:cNvPr id="25" name="直線單箭頭接點 31"/>
            <p:cNvSpPr/>
            <p:nvPr/>
          </p:nvSpPr>
          <p:spPr>
            <a:xfrm flipH="1" flipV="1">
              <a:off x="5520506" y="2291299"/>
              <a:ext cx="3795015" cy="1798382"/>
            </a:xfrm>
            <a:prstGeom prst="line">
              <a:avLst/>
            </a:prstGeom>
            <a:noFill/>
            <a:ln w="76200" cap="flat">
              <a:solidFill>
                <a:srgbClr val="FF0000"/>
              </a:solidFill>
              <a:prstDash val="solid"/>
              <a:round/>
              <a:tailEnd type="triangle" w="med" len="med"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endParaRPr sz="3200"/>
            </a:p>
          </p:txBody>
        </p:sp>
      </p:grpSp>
    </p:spTree>
    <p:extLst>
      <p:ext uri="{BB962C8B-B14F-4D97-AF65-F5344CB8AC3E}">
        <p14:creationId xmlns:p14="http://schemas.microsoft.com/office/powerpoint/2010/main" val="318206102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圖片 6" descr="圖片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417543" y="5998216"/>
            <a:ext cx="5146861" cy="386034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" name="群組 1"/>
          <p:cNvGrpSpPr/>
          <p:nvPr/>
        </p:nvGrpSpPr>
        <p:grpSpPr>
          <a:xfrm>
            <a:off x="16777301" y="442825"/>
            <a:ext cx="6043666" cy="9543988"/>
            <a:chOff x="10828854" y="171450"/>
            <a:chExt cx="6043666" cy="9543988"/>
          </a:xfrm>
        </p:grpSpPr>
        <p:pic>
          <p:nvPicPr>
            <p:cNvPr id="210" name="影像" descr="影像"/>
            <p:cNvPicPr>
              <a:picLocks/>
            </p:cNvPicPr>
            <p:nvPr/>
          </p:nvPicPr>
          <p:blipFill>
            <a:blip r:embed="rId3">
              <a:extLst/>
            </a:blip>
            <a:srcRect/>
            <a:stretch>
              <a:fillRect/>
            </a:stretch>
          </p:blipFill>
          <p:spPr>
            <a:xfrm>
              <a:off x="10828854" y="171450"/>
              <a:ext cx="6043666" cy="9543988"/>
            </a:xfrm>
            <a:prstGeom prst="rect">
              <a:avLst/>
            </a:prstGeom>
            <a:ln w="12700">
              <a:miter lim="400000"/>
            </a:ln>
          </p:spPr>
        </p:pic>
        <p:grpSp>
          <p:nvGrpSpPr>
            <p:cNvPr id="234" name="群組 28"/>
            <p:cNvGrpSpPr/>
            <p:nvPr/>
          </p:nvGrpSpPr>
          <p:grpSpPr>
            <a:xfrm>
              <a:off x="11069088" y="4438293"/>
              <a:ext cx="5308601" cy="937253"/>
              <a:chOff x="0" y="0"/>
              <a:chExt cx="5308600" cy="937252"/>
            </a:xfrm>
          </p:grpSpPr>
          <p:pic>
            <p:nvPicPr>
              <p:cNvPr id="232" name="Picture 2" descr="Picture 2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0" y="0"/>
                <a:ext cx="5308600" cy="93725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233" name="文字方塊 30"/>
              <p:cNvSpPr txBox="1"/>
              <p:nvPr/>
            </p:nvSpPr>
            <p:spPr>
              <a:xfrm>
                <a:off x="46363" y="284913"/>
                <a:ext cx="2976382" cy="63516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3100"/>
                </a:pPr>
                <a:r>
                  <a:rPr lang="en-US" sz="3100" dirty="0"/>
                  <a:t>So dangerous!</a:t>
                </a:r>
                <a:endParaRPr sz="2700" dirty="0"/>
              </a:p>
            </p:txBody>
          </p:sp>
        </p:grpSp>
        <p:grpSp>
          <p:nvGrpSpPr>
            <p:cNvPr id="237" name="群組 31"/>
            <p:cNvGrpSpPr/>
            <p:nvPr/>
          </p:nvGrpSpPr>
          <p:grpSpPr>
            <a:xfrm>
              <a:off x="11069088" y="5724229"/>
              <a:ext cx="5308601" cy="937253"/>
              <a:chOff x="0" y="0"/>
              <a:chExt cx="5308600" cy="937252"/>
            </a:xfrm>
          </p:grpSpPr>
          <p:pic>
            <p:nvPicPr>
              <p:cNvPr id="235" name="Picture 2" descr="Picture 2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0" y="0"/>
                <a:ext cx="5308600" cy="93725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236" name="文字方塊 33"/>
              <p:cNvSpPr txBox="1"/>
              <p:nvPr/>
            </p:nvSpPr>
            <p:spPr>
              <a:xfrm>
                <a:off x="46363" y="284913"/>
                <a:ext cx="2976382" cy="63516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3100"/>
                </a:pPr>
                <a:r>
                  <a:rPr lang="en-US" altLang="zh-TW" sz="3100" dirty="0"/>
                  <a:t>It’s gas explosion</a:t>
                </a:r>
                <a:r>
                  <a:rPr lang="en-US" altLang="zh-TW" sz="2700" dirty="0"/>
                  <a:t>!</a:t>
                </a:r>
                <a:endParaRPr sz="2700" dirty="0"/>
              </a:p>
            </p:txBody>
          </p:sp>
        </p:grpSp>
        <p:grpSp>
          <p:nvGrpSpPr>
            <p:cNvPr id="240" name="群組 34"/>
            <p:cNvGrpSpPr/>
            <p:nvPr/>
          </p:nvGrpSpPr>
          <p:grpSpPr>
            <a:xfrm>
              <a:off x="11069088" y="7010165"/>
              <a:ext cx="5308601" cy="937254"/>
              <a:chOff x="0" y="0"/>
              <a:chExt cx="5308600" cy="937253"/>
            </a:xfrm>
          </p:grpSpPr>
          <p:pic>
            <p:nvPicPr>
              <p:cNvPr id="238" name="Picture 2" descr="Picture 2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0" y="0"/>
                <a:ext cx="5308600" cy="93725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239" name="文字方塊 36"/>
              <p:cNvSpPr txBox="1"/>
              <p:nvPr/>
            </p:nvSpPr>
            <p:spPr>
              <a:xfrm>
                <a:off x="46363" y="284913"/>
                <a:ext cx="4648804" cy="63516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3100"/>
                </a:pPr>
                <a:r>
                  <a:rPr lang="en-US" altLang="zh-TW" sz="3100" dirty="0"/>
                  <a:t>Gas explosion</a:t>
                </a:r>
                <a:r>
                  <a:rPr lang="en-US" altLang="zh-TW" sz="2700" dirty="0"/>
                  <a:t>!!!!!!!Run!!!!</a:t>
                </a:r>
              </a:p>
            </p:txBody>
          </p:sp>
        </p:grpSp>
        <p:grpSp>
          <p:nvGrpSpPr>
            <p:cNvPr id="40" name="群組 13"/>
            <p:cNvGrpSpPr/>
            <p:nvPr/>
          </p:nvGrpSpPr>
          <p:grpSpPr>
            <a:xfrm>
              <a:off x="11145845" y="2032177"/>
              <a:ext cx="5308601" cy="896123"/>
              <a:chOff x="0" y="0"/>
              <a:chExt cx="5308600" cy="896121"/>
            </a:xfrm>
          </p:grpSpPr>
          <p:pic>
            <p:nvPicPr>
              <p:cNvPr id="41" name="Picture 2" descr="Picture 2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0" y="0"/>
                <a:ext cx="5308600" cy="84607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42" name="文字方塊 15"/>
              <p:cNvSpPr txBox="1"/>
              <p:nvPr/>
            </p:nvSpPr>
            <p:spPr>
              <a:xfrm>
                <a:off x="46363" y="257197"/>
                <a:ext cx="4776821" cy="63892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3100"/>
                </a:pPr>
                <a:r>
                  <a:rPr lang="en-US" sz="3100" dirty="0"/>
                  <a:t>It’s gas explosion</a:t>
                </a:r>
                <a:r>
                  <a:rPr sz="2700" dirty="0"/>
                  <a:t>!!!!!!!</a:t>
                </a:r>
              </a:p>
            </p:txBody>
          </p:sp>
        </p:grpSp>
        <p:grpSp>
          <p:nvGrpSpPr>
            <p:cNvPr id="43" name="群組 25"/>
            <p:cNvGrpSpPr/>
            <p:nvPr/>
          </p:nvGrpSpPr>
          <p:grpSpPr>
            <a:xfrm>
              <a:off x="11145846" y="3150734"/>
              <a:ext cx="5308601" cy="937254"/>
              <a:chOff x="0" y="0"/>
              <a:chExt cx="5308600" cy="937253"/>
            </a:xfrm>
          </p:grpSpPr>
          <p:pic>
            <p:nvPicPr>
              <p:cNvPr id="44" name="Picture 2" descr="Picture 2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0" y="0"/>
                <a:ext cx="5308600" cy="93725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45" name="文字方塊 27"/>
              <p:cNvSpPr txBox="1"/>
              <p:nvPr/>
            </p:nvSpPr>
            <p:spPr>
              <a:xfrm>
                <a:off x="46363" y="284913"/>
                <a:ext cx="3679540" cy="63516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3100"/>
                </a:pPr>
                <a:r>
                  <a:rPr lang="en-US" altLang="zh-TW" sz="3100" dirty="0"/>
                  <a:t>Gas explosion</a:t>
                </a:r>
                <a:r>
                  <a:rPr lang="en-US" altLang="zh-TW" sz="2700" dirty="0"/>
                  <a:t>!!!!!!!</a:t>
                </a:r>
              </a:p>
            </p:txBody>
          </p:sp>
        </p:grpSp>
        <p:grpSp>
          <p:nvGrpSpPr>
            <p:cNvPr id="46" name="群組 37"/>
            <p:cNvGrpSpPr/>
            <p:nvPr/>
          </p:nvGrpSpPr>
          <p:grpSpPr>
            <a:xfrm>
              <a:off x="11208542" y="850353"/>
              <a:ext cx="5308601" cy="959389"/>
              <a:chOff x="0" y="0"/>
              <a:chExt cx="5308600" cy="959387"/>
            </a:xfrm>
          </p:grpSpPr>
          <p:pic>
            <p:nvPicPr>
              <p:cNvPr id="47" name="Picture 2" descr="Picture 2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0" y="0"/>
                <a:ext cx="5308600" cy="95938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48" name="文字方塊 39"/>
              <p:cNvSpPr txBox="1"/>
              <p:nvPr/>
            </p:nvSpPr>
            <p:spPr>
              <a:xfrm>
                <a:off x="46363" y="291642"/>
                <a:ext cx="2976382" cy="65016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3100"/>
                </a:pPr>
                <a:r>
                  <a:rPr lang="en-US" dirty="0"/>
                  <a:t>Run</a:t>
                </a:r>
                <a:r>
                  <a:rPr sz="2700" dirty="0"/>
                  <a:t>!!!!!!!</a:t>
                </a:r>
              </a:p>
            </p:txBody>
          </p:sp>
        </p:grpSp>
      </p:grpSp>
      <p:pic>
        <p:nvPicPr>
          <p:cNvPr id="207" name="圖片 3" descr="圖片 3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140103" y="6401770"/>
            <a:ext cx="4116739" cy="4004376"/>
          </a:xfrm>
          <a:prstGeom prst="rect">
            <a:avLst/>
          </a:prstGeom>
          <a:ln w="12700">
            <a:miter lim="400000"/>
          </a:ln>
        </p:spPr>
      </p:pic>
      <p:pic>
        <p:nvPicPr>
          <p:cNvPr id="208" name="圖片 6" descr="圖片 6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2201331" y="6408173"/>
            <a:ext cx="4600279" cy="3450385"/>
          </a:xfrm>
          <a:prstGeom prst="rect">
            <a:avLst/>
          </a:prstGeom>
          <a:ln w="12700">
            <a:miter lim="400000"/>
          </a:ln>
        </p:spPr>
      </p:pic>
      <p:pic>
        <p:nvPicPr>
          <p:cNvPr id="211" name="圖片 4" descr="圖片 4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2783135" y="6212306"/>
            <a:ext cx="5437523" cy="407834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20" name="群組 39"/>
          <p:cNvGrpSpPr/>
          <p:nvPr/>
        </p:nvGrpSpPr>
        <p:grpSpPr>
          <a:xfrm>
            <a:off x="11201695" y="8526865"/>
            <a:ext cx="5350289" cy="4609046"/>
            <a:chOff x="0" y="0"/>
            <a:chExt cx="5350288" cy="4609045"/>
          </a:xfrm>
        </p:grpSpPr>
        <p:grpSp>
          <p:nvGrpSpPr>
            <p:cNvPr id="214" name="群組 7"/>
            <p:cNvGrpSpPr/>
            <p:nvPr/>
          </p:nvGrpSpPr>
          <p:grpSpPr>
            <a:xfrm>
              <a:off x="0" y="0"/>
              <a:ext cx="5350289" cy="4609046"/>
              <a:chOff x="0" y="0"/>
              <a:chExt cx="5350288" cy="4609045"/>
            </a:xfrm>
          </p:grpSpPr>
          <p:pic>
            <p:nvPicPr>
              <p:cNvPr id="212" name="Picture 4" descr="Picture 4"/>
              <p:cNvPicPr>
                <a:picLocks noChangeAspect="1"/>
              </p:cNvPicPr>
              <p:nvPr/>
            </p:nvPicPr>
            <p:blipFill>
              <a:blip r:embed="rId8">
                <a:extLst/>
              </a:blip>
              <a:stretch>
                <a:fillRect/>
              </a:stretch>
            </p:blipFill>
            <p:spPr>
              <a:xfrm>
                <a:off x="0" y="0"/>
                <a:ext cx="5350289" cy="460904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13" name="Picture 5" descr="Picture 5"/>
              <p:cNvPicPr>
                <a:picLocks noChangeAspect="1"/>
              </p:cNvPicPr>
              <p:nvPr/>
            </p:nvPicPr>
            <p:blipFill>
              <a:blip r:embed="rId9">
                <a:extLst/>
              </a:blip>
              <a:stretch>
                <a:fillRect/>
              </a:stretch>
            </p:blipFill>
            <p:spPr>
              <a:xfrm>
                <a:off x="3786392" y="710110"/>
                <a:ext cx="1563896" cy="134723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219" name="群組 38"/>
            <p:cNvGrpSpPr/>
            <p:nvPr/>
          </p:nvGrpSpPr>
          <p:grpSpPr>
            <a:xfrm>
              <a:off x="1792337" y="409501"/>
              <a:ext cx="2070438" cy="639379"/>
              <a:chOff x="0" y="0"/>
              <a:chExt cx="2070437" cy="639377"/>
            </a:xfrm>
          </p:grpSpPr>
          <p:sp>
            <p:nvSpPr>
              <p:cNvPr id="215" name="橢圓 40"/>
              <p:cNvSpPr/>
              <p:nvPr/>
            </p:nvSpPr>
            <p:spPr>
              <a:xfrm>
                <a:off x="0" y="82835"/>
                <a:ext cx="696233" cy="556543"/>
              </a:xfrm>
              <a:prstGeom prst="ellipse">
                <a:avLst/>
              </a:prstGeom>
              <a:solidFill>
                <a:srgbClr val="FFFFFF"/>
              </a:solidFill>
              <a:ln w="25400" cap="flat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16" name="橢圓 41"/>
              <p:cNvSpPr/>
              <p:nvPr/>
            </p:nvSpPr>
            <p:spPr>
              <a:xfrm>
                <a:off x="1374205" y="0"/>
                <a:ext cx="696233" cy="556543"/>
              </a:xfrm>
              <a:prstGeom prst="ellipse">
                <a:avLst/>
              </a:prstGeom>
              <a:solidFill>
                <a:srgbClr val="FFFFFF"/>
              </a:solidFill>
              <a:ln w="25400" cap="flat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17" name="橢圓 42"/>
              <p:cNvSpPr/>
              <p:nvPr/>
            </p:nvSpPr>
            <p:spPr>
              <a:xfrm>
                <a:off x="154135" y="217075"/>
                <a:ext cx="435097" cy="360043"/>
              </a:xfrm>
              <a:prstGeom prst="ellipse">
                <a:avLst/>
              </a:prstGeom>
              <a:solidFill>
                <a:srgbClr val="CC99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18" name="橢圓 43"/>
              <p:cNvSpPr/>
              <p:nvPr/>
            </p:nvSpPr>
            <p:spPr>
              <a:xfrm>
                <a:off x="1514760" y="83793"/>
                <a:ext cx="435097" cy="360043"/>
              </a:xfrm>
              <a:prstGeom prst="ellipse">
                <a:avLst/>
              </a:prstGeom>
              <a:solidFill>
                <a:srgbClr val="CC99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</p:grpSp>
      <p:grpSp>
        <p:nvGrpSpPr>
          <p:cNvPr id="223" name="群組 9"/>
          <p:cNvGrpSpPr/>
          <p:nvPr/>
        </p:nvGrpSpPr>
        <p:grpSpPr>
          <a:xfrm rot="20451740">
            <a:off x="9697292" y="6820517"/>
            <a:ext cx="3884596" cy="3334302"/>
            <a:chOff x="0" y="0"/>
            <a:chExt cx="3884594" cy="3334300"/>
          </a:xfrm>
        </p:grpSpPr>
        <p:pic>
          <p:nvPicPr>
            <p:cNvPr id="221" name="question.png" descr="question.png"/>
            <p:cNvPicPr>
              <a:picLocks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 rot="19614772">
              <a:off x="372669" y="1017797"/>
              <a:ext cx="1945174" cy="19431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22" name="question.png" descr="question.png"/>
            <p:cNvPicPr>
              <a:picLocks noChangeAspect="1"/>
            </p:cNvPicPr>
            <p:nvPr/>
          </p:nvPicPr>
          <p:blipFill>
            <a:blip r:embed="rId10">
              <a:extLst/>
            </a:blip>
            <a:srcRect/>
            <a:stretch>
              <a:fillRect/>
            </a:stretch>
          </p:blipFill>
          <p:spPr>
            <a:xfrm rot="642147">
              <a:off x="1805180" y="166458"/>
              <a:ext cx="1945174" cy="162791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24" name="文字方塊 49"/>
          <p:cNvSpPr txBox="1"/>
          <p:nvPr/>
        </p:nvSpPr>
        <p:spPr>
          <a:xfrm>
            <a:off x="661078" y="668063"/>
            <a:ext cx="12058915" cy="11600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17239" tIns="117239" rIns="117239" bIns="117239">
            <a:spAutoFit/>
          </a:bodyPr>
          <a:lstStyle>
            <a:lvl1pPr>
              <a:defRPr sz="6200" b="1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rPr lang="en-US" sz="6000" dirty="0">
                <a:solidFill>
                  <a:srgbClr val="EF9999"/>
                </a:solidFill>
                <a:latin typeface="+mj-lt"/>
                <a:ea typeface="Trebuchet MS"/>
                <a:cs typeface="Trebuchet MS"/>
                <a:sym typeface="Trebuchet MS"/>
              </a:rPr>
              <a:t>When we use the traditional website</a:t>
            </a:r>
            <a:endParaRPr sz="6000" dirty="0">
              <a:solidFill>
                <a:srgbClr val="EF9999"/>
              </a:solidFill>
              <a:latin typeface="+mj-lt"/>
              <a:ea typeface="Trebuchet MS"/>
              <a:cs typeface="Trebuchet MS"/>
              <a:sym typeface="Trebuchet MS"/>
            </a:endParaRPr>
          </a:p>
        </p:txBody>
      </p:sp>
      <p:sp>
        <p:nvSpPr>
          <p:cNvPr id="4" name="橢圓形圖說文字 3"/>
          <p:cNvSpPr/>
          <p:nvPr/>
        </p:nvSpPr>
        <p:spPr>
          <a:xfrm>
            <a:off x="4672899" y="3180013"/>
            <a:ext cx="10183397" cy="3245939"/>
          </a:xfrm>
          <a:prstGeom prst="wedgeEllipseCallout">
            <a:avLst>
              <a:gd name="adj1" fmla="val 15339"/>
              <a:gd name="adj2" fmla="val 102429"/>
            </a:avLst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r>
              <a:rPr lang="en-US" altLang="zh-TW" sz="4800" dirty="0"/>
              <a:t>Where is the gas explosion?</a:t>
            </a:r>
          </a:p>
          <a:p>
            <a:r>
              <a:rPr lang="en-US" altLang="zh-TW" sz="4800" dirty="0"/>
              <a:t>It’s terrified!</a:t>
            </a:r>
          </a:p>
          <a:p>
            <a:r>
              <a:rPr lang="en-US" altLang="zh-TW" sz="4800" dirty="0"/>
              <a:t>But…it’s not my business.</a:t>
            </a:r>
            <a:endParaRPr kumimoji="0" lang="zh-TW" altLang="en-US" sz="4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244" name="Picture 6" descr="Picture 6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 rot="1315009">
            <a:off x="2791522" y="-568689"/>
            <a:ext cx="18279595" cy="1371039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423615482"/>
      </p:ext>
    </p:extLst>
  </p:cSld>
  <p:clrMapOvr>
    <a:masterClrMapping/>
  </p:clrMapOvr>
  <p:transition spd="slow">
    <p:push dir="u"/>
  </p:transition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圖片 3" descr="圖片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140103" y="6401770"/>
            <a:ext cx="4116739" cy="4004376"/>
          </a:xfrm>
          <a:prstGeom prst="rect">
            <a:avLst/>
          </a:prstGeom>
          <a:ln w="12700">
            <a:miter lim="400000"/>
          </a:ln>
        </p:spPr>
      </p:pic>
      <p:pic>
        <p:nvPicPr>
          <p:cNvPr id="247" name="圖片 4" descr="圖片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783135" y="6212306"/>
            <a:ext cx="5437523" cy="4078349"/>
          </a:xfrm>
          <a:prstGeom prst="rect">
            <a:avLst/>
          </a:prstGeom>
          <a:ln w="12700">
            <a:miter lim="400000"/>
          </a:ln>
        </p:spPr>
      </p:pic>
      <p:pic>
        <p:nvPicPr>
          <p:cNvPr id="248" name="圖片 5" descr="圖片 5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6417543" y="5998216"/>
            <a:ext cx="5146861" cy="3860341"/>
          </a:xfrm>
          <a:prstGeom prst="rect">
            <a:avLst/>
          </a:prstGeom>
          <a:ln w="12700">
            <a:miter lim="400000"/>
          </a:ln>
        </p:spPr>
      </p:pic>
      <p:pic>
        <p:nvPicPr>
          <p:cNvPr id="249" name="圖片 6" descr="圖片 6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2201331" y="6408173"/>
            <a:ext cx="4600279" cy="3450385"/>
          </a:xfrm>
          <a:prstGeom prst="rect">
            <a:avLst/>
          </a:prstGeom>
          <a:ln w="12700">
            <a:miter lim="400000"/>
          </a:ln>
        </p:spPr>
      </p:pic>
      <p:pic>
        <p:nvPicPr>
          <p:cNvPr id="250" name="Picture 2" descr="Picture 2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 rot="19626019">
            <a:off x="4113966" y="7092364"/>
            <a:ext cx="2775862" cy="208200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59" name="群組 39"/>
          <p:cNvGrpSpPr/>
          <p:nvPr/>
        </p:nvGrpSpPr>
        <p:grpSpPr>
          <a:xfrm>
            <a:off x="5064002" y="8443155"/>
            <a:ext cx="5350289" cy="4609046"/>
            <a:chOff x="0" y="0"/>
            <a:chExt cx="5350288" cy="4609045"/>
          </a:xfrm>
        </p:grpSpPr>
        <p:grpSp>
          <p:nvGrpSpPr>
            <p:cNvPr id="253" name="群組 7"/>
            <p:cNvGrpSpPr/>
            <p:nvPr/>
          </p:nvGrpSpPr>
          <p:grpSpPr>
            <a:xfrm>
              <a:off x="0" y="0"/>
              <a:ext cx="5350289" cy="4609046"/>
              <a:chOff x="0" y="0"/>
              <a:chExt cx="5350288" cy="4609045"/>
            </a:xfrm>
          </p:grpSpPr>
          <p:pic>
            <p:nvPicPr>
              <p:cNvPr id="251" name="Picture 4" descr="Picture 4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0" y="0"/>
                <a:ext cx="5350289" cy="460904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52" name="Picture 5" descr="Picture 5"/>
              <p:cNvPicPr>
                <a:picLocks noChangeAspect="1"/>
              </p:cNvPicPr>
              <p:nvPr/>
            </p:nvPicPr>
            <p:blipFill>
              <a:blip r:embed="rId8">
                <a:extLst/>
              </a:blip>
              <a:stretch>
                <a:fillRect/>
              </a:stretch>
            </p:blipFill>
            <p:spPr>
              <a:xfrm>
                <a:off x="3786392" y="710110"/>
                <a:ext cx="1563896" cy="134723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258" name="群組 38"/>
            <p:cNvGrpSpPr/>
            <p:nvPr/>
          </p:nvGrpSpPr>
          <p:grpSpPr>
            <a:xfrm>
              <a:off x="1843137" y="409501"/>
              <a:ext cx="2070438" cy="639379"/>
              <a:chOff x="0" y="0"/>
              <a:chExt cx="2070437" cy="639377"/>
            </a:xfrm>
          </p:grpSpPr>
          <p:sp>
            <p:nvSpPr>
              <p:cNvPr id="254" name="橢圓 40"/>
              <p:cNvSpPr/>
              <p:nvPr/>
            </p:nvSpPr>
            <p:spPr>
              <a:xfrm>
                <a:off x="0" y="82835"/>
                <a:ext cx="696233" cy="556543"/>
              </a:xfrm>
              <a:prstGeom prst="ellipse">
                <a:avLst/>
              </a:prstGeom>
              <a:solidFill>
                <a:srgbClr val="FFFFFF"/>
              </a:solidFill>
              <a:ln w="25400" cap="flat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55" name="橢圓 41"/>
              <p:cNvSpPr/>
              <p:nvPr/>
            </p:nvSpPr>
            <p:spPr>
              <a:xfrm>
                <a:off x="1374205" y="0"/>
                <a:ext cx="696233" cy="556543"/>
              </a:xfrm>
              <a:prstGeom prst="ellipse">
                <a:avLst/>
              </a:prstGeom>
              <a:solidFill>
                <a:srgbClr val="FFFFFF"/>
              </a:solidFill>
              <a:ln w="25400" cap="flat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56" name="橢圓 42"/>
              <p:cNvSpPr/>
              <p:nvPr/>
            </p:nvSpPr>
            <p:spPr>
              <a:xfrm>
                <a:off x="154135" y="217075"/>
                <a:ext cx="435097" cy="360043"/>
              </a:xfrm>
              <a:prstGeom prst="ellipse">
                <a:avLst/>
              </a:prstGeom>
              <a:solidFill>
                <a:srgbClr val="CC99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57" name="橢圓 43"/>
              <p:cNvSpPr/>
              <p:nvPr/>
            </p:nvSpPr>
            <p:spPr>
              <a:xfrm>
                <a:off x="1514760" y="83793"/>
                <a:ext cx="435097" cy="360043"/>
              </a:xfrm>
              <a:prstGeom prst="ellipse">
                <a:avLst/>
              </a:prstGeom>
              <a:solidFill>
                <a:srgbClr val="CC99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</p:grpSp>
      <p:sp>
        <p:nvSpPr>
          <p:cNvPr id="260" name="文字方塊 44"/>
          <p:cNvSpPr txBox="1"/>
          <p:nvPr/>
        </p:nvSpPr>
        <p:spPr>
          <a:xfrm>
            <a:off x="1317220" y="1313166"/>
            <a:ext cx="7164946" cy="11600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17239" tIns="117239" rIns="117239" bIns="117239">
            <a:spAutoFit/>
          </a:bodyPr>
          <a:lstStyle/>
          <a:p>
            <a:pPr>
              <a:defRPr sz="8200" b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lang="en-US" sz="6000" dirty="0">
                <a:solidFill>
                  <a:srgbClr val="EF9999"/>
                </a:solidFill>
                <a:latin typeface="+mj-ea"/>
                <a:cs typeface="Trebuchet MS"/>
                <a:sym typeface="Helvetica Neue"/>
              </a:rPr>
              <a:t>If we have  ANIMAP…</a:t>
            </a:r>
            <a:endParaRPr sz="6000" dirty="0">
              <a:solidFill>
                <a:srgbClr val="EF9999"/>
              </a:solidFill>
              <a:latin typeface="+mj-ea"/>
              <a:cs typeface="Trebuchet MS"/>
              <a:sym typeface="Helvetica Neue"/>
            </a:endParaRPr>
          </a:p>
        </p:txBody>
      </p:sp>
      <p:grpSp>
        <p:nvGrpSpPr>
          <p:cNvPr id="272" name="群組"/>
          <p:cNvGrpSpPr/>
          <p:nvPr/>
        </p:nvGrpSpPr>
        <p:grpSpPr>
          <a:xfrm>
            <a:off x="10332446" y="1049516"/>
            <a:ext cx="6043665" cy="9543989"/>
            <a:chOff x="0" y="0"/>
            <a:chExt cx="6043664" cy="9543987"/>
          </a:xfrm>
        </p:grpSpPr>
        <p:pic>
          <p:nvPicPr>
            <p:cNvPr id="261" name="影像" descr="影像"/>
            <p:cNvPicPr>
              <a:picLocks/>
            </p:cNvPicPr>
            <p:nvPr/>
          </p:nvPicPr>
          <p:blipFill>
            <a:blip r:embed="rId9">
              <a:extLst/>
            </a:blip>
            <a:srcRect/>
            <a:stretch>
              <a:fillRect/>
            </a:stretch>
          </p:blipFill>
          <p:spPr>
            <a:xfrm>
              <a:off x="0" y="0"/>
              <a:ext cx="6043665" cy="954398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62" name="影像" descr="影像"/>
            <p:cNvPicPr>
              <a:picLocks noChangeAspect="1"/>
            </p:cNvPicPr>
            <p:nvPr/>
          </p:nvPicPr>
          <p:blipFill>
            <a:blip r:embed="rId10">
              <a:extLst/>
            </a:blip>
            <a:srcRect l="3153" t="16964" r="50001" b="17139"/>
            <a:stretch>
              <a:fillRect/>
            </a:stretch>
          </p:blipFill>
          <p:spPr>
            <a:xfrm>
              <a:off x="444698" y="267467"/>
              <a:ext cx="5154217" cy="78589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601" y="0"/>
                  </a:moveTo>
                  <a:cubicBezTo>
                    <a:pt x="1613" y="0"/>
                    <a:pt x="0" y="1058"/>
                    <a:pt x="0" y="2362"/>
                  </a:cubicBezTo>
                  <a:lnTo>
                    <a:pt x="0" y="19238"/>
                  </a:lnTo>
                  <a:cubicBezTo>
                    <a:pt x="0" y="20542"/>
                    <a:pt x="1613" y="21600"/>
                    <a:pt x="3601" y="21600"/>
                  </a:cubicBezTo>
                  <a:lnTo>
                    <a:pt x="18001" y="21600"/>
                  </a:lnTo>
                  <a:cubicBezTo>
                    <a:pt x="19989" y="21600"/>
                    <a:pt x="21600" y="20542"/>
                    <a:pt x="21600" y="19238"/>
                  </a:cubicBezTo>
                  <a:lnTo>
                    <a:pt x="21600" y="2362"/>
                  </a:lnTo>
                  <a:cubicBezTo>
                    <a:pt x="21600" y="1058"/>
                    <a:pt x="19989" y="0"/>
                    <a:pt x="18001" y="0"/>
                  </a:cubicBezTo>
                  <a:lnTo>
                    <a:pt x="3601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263" name="圖片 27" descr="圖片 27"/>
            <p:cNvPicPr>
              <a:picLocks noChangeAspect="1"/>
            </p:cNvPicPr>
            <p:nvPr/>
          </p:nvPicPr>
          <p:blipFill>
            <a:blip r:embed="rId11">
              <a:extLst/>
            </a:blip>
            <a:stretch>
              <a:fillRect/>
            </a:stretch>
          </p:blipFill>
          <p:spPr>
            <a:xfrm>
              <a:off x="2520719" y="3576982"/>
              <a:ext cx="728840" cy="64793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64" name="Picture 6" descr="Picture 6"/>
            <p:cNvPicPr>
              <a:picLocks noChangeAspect="1"/>
            </p:cNvPicPr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 rot="1315009">
              <a:off x="1017689" y="1833731"/>
              <a:ext cx="1449093" cy="10868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65" name="Picture 6" descr="Picture 6"/>
            <p:cNvPicPr>
              <a:picLocks noChangeAspect="1"/>
            </p:cNvPicPr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 rot="1315009">
              <a:off x="2585232" y="1006417"/>
              <a:ext cx="1449093" cy="10868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66" name="Picture 6" descr="Picture 6"/>
            <p:cNvPicPr>
              <a:picLocks noChangeAspect="1"/>
            </p:cNvPicPr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 rot="1315009">
              <a:off x="2955347" y="2378016"/>
              <a:ext cx="1449093" cy="10868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67" name="Picture 6" descr="Picture 6"/>
            <p:cNvPicPr>
              <a:picLocks noChangeAspect="1"/>
            </p:cNvPicPr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 rot="1315009">
              <a:off x="2694090" y="3836703"/>
              <a:ext cx="1449093" cy="108687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68" name="Picture 6" descr="Picture 6"/>
            <p:cNvPicPr>
              <a:picLocks noChangeAspect="1"/>
            </p:cNvPicPr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 rot="1315009">
              <a:off x="4326947" y="4054416"/>
              <a:ext cx="1449093" cy="10868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69" name="Picture 6" descr="Picture 6"/>
            <p:cNvPicPr>
              <a:picLocks noChangeAspect="1"/>
            </p:cNvPicPr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 rot="1315009">
              <a:off x="1191862" y="3423046"/>
              <a:ext cx="1449093" cy="10868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70" name="Picture 6" descr="Picture 6"/>
            <p:cNvPicPr>
              <a:picLocks noChangeAspect="1"/>
            </p:cNvPicPr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 rot="1315009">
              <a:off x="321005" y="4228588"/>
              <a:ext cx="1449093" cy="108687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71" name="Picture 6" descr="Picture 6"/>
            <p:cNvPicPr>
              <a:picLocks noChangeAspect="1"/>
            </p:cNvPicPr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 rot="1315009">
              <a:off x="1235405" y="4620474"/>
              <a:ext cx="1449093" cy="10868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0" name="橢圓形圖說文字 29"/>
          <p:cNvSpPr/>
          <p:nvPr/>
        </p:nvSpPr>
        <p:spPr>
          <a:xfrm>
            <a:off x="923390" y="4833564"/>
            <a:ext cx="9709413" cy="1861004"/>
          </a:xfrm>
          <a:prstGeom prst="wedgeEllipseCallout">
            <a:avLst>
              <a:gd name="adj1" fmla="val 13832"/>
              <a:gd name="adj2" fmla="val 137806"/>
            </a:avLst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r>
              <a:rPr lang="en-US" altLang="zh-TW" sz="4000" dirty="0"/>
              <a:t>There is a gas explosion nearby .</a:t>
            </a:r>
          </a:p>
          <a:p>
            <a:r>
              <a:rPr kumimoji="0" lang="en-US" altLang="zh-TW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Calibri"/>
              </a:rPr>
              <a:t>Run!!!!!!!!!</a:t>
            </a:r>
            <a:endParaRPr kumimoji="0" lang="zh-TW" alt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70285322"/>
      </p:ext>
    </p:extLst>
  </p:cSld>
  <p:clrMapOvr>
    <a:masterClrMapping/>
  </p:clrMapOvr>
  <p:transition spd="slow">
    <p:push dir="u"/>
  </p:transition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787505 0.000000" pathEditMode="relative">
                                      <p:cBhvr>
                                        <p:cTn id="23" dur="2000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9" presetClass="exit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dissolve">
                                      <p:cBhvr>
                                        <p:cTn id="26" dur="500" fill="hold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9" presetClass="exit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dissolve">
                                      <p:cBhvr>
                                        <p:cTn id="30" dur="500" fill="hold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0" grpId="0" animBg="1" advAuto="0"/>
      <p:bldP spid="250" grpId="1" animBg="1" advAuto="0"/>
      <p:bldP spid="272" grpId="0" animBg="1" advAuto="0"/>
      <p:bldP spid="272" grpId="1" animBg="1" advAuto="0"/>
      <p:bldP spid="30" grpId="0" animBg="1"/>
      <p:bldP spid="30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7" name="群組 4"/>
          <p:cNvGrpSpPr/>
          <p:nvPr/>
        </p:nvGrpSpPr>
        <p:grpSpPr>
          <a:xfrm>
            <a:off x="8941585" y="7337029"/>
            <a:ext cx="5350290" cy="4609046"/>
            <a:chOff x="0" y="0"/>
            <a:chExt cx="5350288" cy="4609045"/>
          </a:xfrm>
        </p:grpSpPr>
        <p:pic>
          <p:nvPicPr>
            <p:cNvPr id="275" name="Picture 4" descr="Picture 4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5350289" cy="460904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76" name="Picture 5" descr="Picture 5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3786392" y="710110"/>
              <a:ext cx="1563896" cy="134723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0" name="橢圓形圖說文字 9"/>
          <p:cNvSpPr/>
          <p:nvPr/>
        </p:nvSpPr>
        <p:spPr>
          <a:xfrm>
            <a:off x="3193008" y="2113066"/>
            <a:ext cx="13485648" cy="3245939"/>
          </a:xfrm>
          <a:prstGeom prst="wedgeEllipseCallout">
            <a:avLst>
              <a:gd name="adj1" fmla="val 16831"/>
              <a:gd name="adj2" fmla="val 101866"/>
            </a:avLst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r>
              <a:rPr lang="en-US" altLang="zh-TW" sz="4800" dirty="0"/>
              <a:t>Because of ANIMAP,</a:t>
            </a:r>
          </a:p>
          <a:p>
            <a:r>
              <a:rPr kumimoji="0" lang="en-US" altLang="zh-TW" sz="4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We</a:t>
            </a:r>
            <a:r>
              <a:rPr kumimoji="0" lang="en-US" altLang="zh-TW" sz="48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 can get the news immediately.</a:t>
            </a:r>
          </a:p>
          <a:p>
            <a:r>
              <a:rPr kumimoji="0" lang="en-US" altLang="zh-TW" sz="48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I can prevent from the disaster.</a:t>
            </a:r>
            <a:endParaRPr kumimoji="0" lang="zh-TW" altLang="en-US" sz="4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96699918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9.png" descr="9.png"/>
          <p:cNvPicPr>
            <a:picLocks noChangeAspect="1"/>
          </p:cNvPicPr>
          <p:nvPr/>
        </p:nvPicPr>
        <p:blipFill rotWithShape="1">
          <a:blip r:embed="rId3">
            <a:extLst/>
          </a:blip>
          <a:srcRect l="35825" r="5999"/>
          <a:stretch/>
        </p:blipFill>
        <p:spPr>
          <a:xfrm>
            <a:off x="10175776" y="0"/>
            <a:ext cx="14185576" cy="13709906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9.png" descr="9.png"/>
          <p:cNvPicPr>
            <a:picLocks noChangeAspect="1"/>
          </p:cNvPicPr>
          <p:nvPr/>
        </p:nvPicPr>
        <p:blipFill rotWithShape="1">
          <a:blip r:embed="rId3">
            <a:extLst/>
          </a:blip>
          <a:srcRect l="13677" r="62108" b="61560"/>
          <a:stretch/>
        </p:blipFill>
        <p:spPr>
          <a:xfrm>
            <a:off x="3020116" y="571664"/>
            <a:ext cx="5904656" cy="5267730"/>
          </a:xfrm>
          <a:prstGeom prst="rect">
            <a:avLst/>
          </a:prstGeom>
          <a:ln w="12700">
            <a:miter lim="400000"/>
          </a:ln>
        </p:spPr>
      </p:pic>
      <p:pic>
        <p:nvPicPr>
          <p:cNvPr id="7" name="9.png" descr="9.png"/>
          <p:cNvPicPr>
            <a:picLocks noChangeAspect="1"/>
          </p:cNvPicPr>
          <p:nvPr/>
        </p:nvPicPr>
        <p:blipFill rotWithShape="1">
          <a:blip r:embed="rId3">
            <a:extLst/>
          </a:blip>
          <a:srcRect l="7735" t="1051" r="86712" b="12773"/>
          <a:stretch/>
        </p:blipFill>
        <p:spPr>
          <a:xfrm>
            <a:off x="238672" y="593304"/>
            <a:ext cx="1530440" cy="11809312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文字方塊 2"/>
          <p:cNvSpPr txBox="1"/>
          <p:nvPr/>
        </p:nvSpPr>
        <p:spPr>
          <a:xfrm>
            <a:off x="2398912" y="4898512"/>
            <a:ext cx="8640960" cy="674030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914400" marR="0" indent="-914400" algn="l" defTabSz="2344796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lphaLcParenR"/>
              <a:tabLst/>
            </a:pPr>
            <a:r>
              <a:rPr lang="en-US" altLang="zh-TW" sz="54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Introduction</a:t>
            </a:r>
          </a:p>
          <a:p>
            <a:pPr marL="914400" indent="-914400">
              <a:lnSpc>
                <a:spcPct val="200000"/>
              </a:lnSpc>
              <a:buFont typeface="+mj-lt"/>
              <a:buAutoNum type="alphaLcParenR"/>
            </a:pPr>
            <a:r>
              <a:rPr lang="en-US" altLang="zh-TW" sz="5400" b="1" dirty="0"/>
              <a:t>Nucleus Concept</a:t>
            </a:r>
          </a:p>
          <a:p>
            <a:pPr marL="914400" indent="-914400">
              <a:lnSpc>
                <a:spcPct val="200000"/>
              </a:lnSpc>
              <a:buFont typeface="+mj-lt"/>
              <a:buAutoNum type="alphaLcParenR"/>
            </a:pPr>
            <a:r>
              <a:rPr lang="pt-BR" altLang="zh-TW" sz="54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System    Features</a:t>
            </a:r>
          </a:p>
          <a:p>
            <a:pPr marL="914400" indent="-914400">
              <a:lnSpc>
                <a:spcPct val="200000"/>
              </a:lnSpc>
              <a:buFont typeface="+mj-lt"/>
              <a:buAutoNum type="alphaLcParenR"/>
            </a:pPr>
            <a:r>
              <a:rPr lang="pt-BR" altLang="zh-TW" sz="54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Future  Development</a:t>
            </a:r>
          </a:p>
        </p:txBody>
      </p:sp>
    </p:spTree>
    <p:extLst>
      <p:ext uri="{BB962C8B-B14F-4D97-AF65-F5344CB8AC3E}">
        <p14:creationId xmlns:p14="http://schemas.microsoft.com/office/powerpoint/2010/main" val="3023194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switch dir="r"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 佈景主題">
  <a:themeElements>
    <a:clrScheme name="Office 佈景主題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佈景主題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2344796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2344796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佈景主題">
  <a:themeElements>
    <a:clrScheme name="Office 佈景主題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佈景主題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2344796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2344796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659</TotalTime>
  <Words>667</Words>
  <Application>Microsoft Macintosh PowerPoint</Application>
  <PresentationFormat>自訂</PresentationFormat>
  <Paragraphs>142</Paragraphs>
  <Slides>28</Slides>
  <Notes>19</Notes>
  <HiddenSlides>0</HiddenSlides>
  <MMClips>2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28</vt:i4>
      </vt:variant>
    </vt:vector>
  </HeadingPairs>
  <TitlesOfParts>
    <vt:vector size="38" baseType="lpstr">
      <vt:lpstr>微軟正黑體</vt:lpstr>
      <vt:lpstr>Arial</vt:lpstr>
      <vt:lpstr>Ayuthaya</vt:lpstr>
      <vt:lpstr>Calibri</vt:lpstr>
      <vt:lpstr>Helvetica Neue</vt:lpstr>
      <vt:lpstr>Helvetica Neue Black Condensed</vt:lpstr>
      <vt:lpstr>Helvetica Neue Bold Condensed</vt:lpstr>
      <vt:lpstr>Helvetica Neue Medium</vt:lpstr>
      <vt:lpstr>Trebuchet MS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Ting</dc:creator>
  <cp:lastModifiedBy>Microsoft Office User</cp:lastModifiedBy>
  <cp:revision>60</cp:revision>
  <dcterms:modified xsi:type="dcterms:W3CDTF">2018-08-25T00:42:02Z</dcterms:modified>
</cp:coreProperties>
</file>